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Helvetica Neue"/>
      <p:regular r:id="rId36"/>
      <p:bold r:id="rId37"/>
      <p:italic r:id="rId38"/>
      <p:boldItalic r:id="rId39"/>
    </p:embeddedFon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37E7BC-9F59-4549-8D83-3C43E8F4D7D3}">
  <a:tblStyle styleId="{6437E7BC-9F59-4549-8D83-3C43E8F4D7D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astrichtU-IDS/dsri-documentation/projects/1" TargetMode="External"/><Relationship Id="rId3" Type="http://schemas.openxmlformats.org/officeDocument/2006/relationships/hyperlink" Target="https://github.com/MaastrichtU-IDS/dsri-openshift-application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QVqqdupgGat5FbNA6"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54322edb0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4322edb0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e823499f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e823499f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78077f976_2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a78077f976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e823499f8_0_7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ae823499f8_0_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e823499f8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e823499f8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77ff1b90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77ff1b90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practices: As example we noticed that it pushed some researchers without good knowledge of software development </a:t>
            </a:r>
            <a:r>
              <a:rPr lang="en">
                <a:solidFill>
                  <a:schemeClr val="dk1"/>
                </a:solidFill>
              </a:rPr>
              <a:t>(such as SBE PhDs)</a:t>
            </a:r>
            <a:r>
              <a:rPr lang="en"/>
              <a:t> to adopt some good practices that will make it easier for collaborators and supervisors to reuse those project and pieces of softwares</a:t>
            </a:r>
            <a:endParaRPr/>
          </a:p>
          <a:p>
            <a:pPr indent="0" lvl="0" marL="0" rtl="0" algn="l">
              <a:spcBef>
                <a:spcPts val="0"/>
              </a:spcBef>
              <a:spcAft>
                <a:spcPts val="0"/>
              </a:spcAft>
              <a:buNone/>
            </a:pPr>
            <a:r>
              <a:rPr lang="en"/>
              <a:t>Instead of having some local code that only runs on their local machine, the use of the DSRI pushed the researchers to host their code in git repositories and properly provide all required dependencies to be installed in the container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78077f976_2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a78077f976_2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Ephemeral Storage: </a:t>
            </a:r>
            <a:r>
              <a:rPr b="0" i="0" lang="en">
                <a:solidFill>
                  <a:srgbClr val="24292E"/>
                </a:solidFill>
                <a:latin typeface="Roboto"/>
                <a:ea typeface="Roboto"/>
                <a:cs typeface="Roboto"/>
                <a:sym typeface="Roboto"/>
              </a:rPr>
              <a:t>but this deployment does not require to request the creation of a persistent storage, and is faster to test code. When creating a pod, OpenShift will by default use ephemeral storage. It creates a volumes bind to the pod. So the volume will be deleted.</a:t>
            </a:r>
            <a:endParaRPr/>
          </a:p>
          <a:p>
            <a:pPr indent="-228600" lvl="0" marL="457200" marR="0" rtl="0" algn="l">
              <a:lnSpc>
                <a:spcPct val="100000"/>
              </a:lnSpc>
              <a:spcBef>
                <a:spcPts val="0"/>
              </a:spcBef>
              <a:spcAft>
                <a:spcPts val="0"/>
              </a:spcAft>
              <a:buSzPts val="1400"/>
              <a:buNone/>
            </a:pPr>
            <a:r>
              <a:t/>
            </a:r>
            <a:endParaRPr b="0" i="0">
              <a:solidFill>
                <a:srgbClr val="24292E"/>
              </a:solidFill>
              <a:latin typeface="Roboto"/>
              <a:ea typeface="Roboto"/>
              <a:cs typeface="Roboto"/>
              <a:sym typeface="Roboto"/>
            </a:endParaRPr>
          </a:p>
          <a:p>
            <a:pPr indent="-228600" lvl="0" marL="457200" marR="0" rtl="0" algn="l">
              <a:lnSpc>
                <a:spcPct val="100000"/>
              </a:lnSpc>
              <a:spcBef>
                <a:spcPts val="0"/>
              </a:spcBef>
              <a:spcAft>
                <a:spcPts val="0"/>
              </a:spcAft>
              <a:buClr>
                <a:srgbClr val="000000"/>
              </a:buClr>
              <a:buSzPts val="1400"/>
              <a:buFont typeface="Arial"/>
              <a:buNone/>
            </a:pPr>
            <a:r>
              <a:rPr lang="en"/>
              <a:t>Dynamic storage is </a:t>
            </a:r>
            <a:r>
              <a:rPr b="0" i="0" lang="en">
                <a:solidFill>
                  <a:srgbClr val="24292E"/>
                </a:solidFill>
                <a:latin typeface="Roboto"/>
                <a:ea typeface="Roboto"/>
                <a:cs typeface="Roboto"/>
                <a:sym typeface="Roboto"/>
              </a:rPr>
              <a:t>not working with container running as root, use Jupyter S2I deployments with this storage</a:t>
            </a:r>
            <a:endParaRPr/>
          </a:p>
          <a:p>
            <a:pPr indent="-228600" lvl="0" marL="457200" marR="0" rtl="0" algn="l">
              <a:lnSpc>
                <a:spcPct val="100000"/>
              </a:lnSpc>
              <a:spcBef>
                <a:spcPts val="0"/>
              </a:spcBef>
              <a:spcAft>
                <a:spcPts val="0"/>
              </a:spcAft>
              <a:buClr>
                <a:srgbClr val="000000"/>
              </a:buClr>
              <a:buSzPts val="1400"/>
              <a:buFont typeface="Arial"/>
              <a:buNone/>
            </a:pPr>
            <a:r>
              <a:t/>
            </a:r>
            <a:endParaRPr b="0" i="0">
              <a:solidFill>
                <a:srgbClr val="24292E"/>
              </a:solidFill>
              <a:latin typeface="Roboto"/>
              <a:ea typeface="Roboto"/>
              <a:cs typeface="Roboto"/>
              <a:sym typeface="Roboto"/>
            </a:endParaRPr>
          </a:p>
          <a:p>
            <a:pPr indent="-228600" lvl="0" marL="457200" marR="0" rtl="0" algn="l">
              <a:lnSpc>
                <a:spcPct val="100000"/>
              </a:lnSpc>
              <a:spcBef>
                <a:spcPts val="0"/>
              </a:spcBef>
              <a:spcAft>
                <a:spcPts val="0"/>
              </a:spcAft>
              <a:buClr>
                <a:srgbClr val="000000"/>
              </a:buClr>
              <a:buSzPts val="1400"/>
              <a:buFont typeface="Arial"/>
              <a:buNone/>
            </a:pPr>
            <a:r>
              <a:rPr b="0" i="0" lang="en">
                <a:solidFill>
                  <a:srgbClr val="24292E"/>
                </a:solidFill>
                <a:latin typeface="Roboto"/>
                <a:ea typeface="Roboto"/>
                <a:cs typeface="Roboto"/>
                <a:sym typeface="Roboto"/>
              </a:rPr>
              <a:t>We are recommending to use dynamic provisioning for a more sustainable storage solution. But ephemeral storage can be sufficient for testing.</a:t>
            </a:r>
            <a:endParaRPr/>
          </a:p>
        </p:txBody>
      </p:sp>
      <p:sp>
        <p:nvSpPr>
          <p:cNvPr id="253" name="Google Shape;253;ga78077f976_2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e823499f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e823499f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practices: As example we noticed that it pushed some researchers without good knowledge of software development </a:t>
            </a:r>
            <a:r>
              <a:rPr lang="en">
                <a:solidFill>
                  <a:schemeClr val="dk1"/>
                </a:solidFill>
              </a:rPr>
              <a:t>(such as SBE PhDs)</a:t>
            </a:r>
            <a:r>
              <a:rPr lang="en"/>
              <a:t> to adopt some good practices that will make it easier for collaborators and supervisors to reuse those project and pieces of softwares</a:t>
            </a:r>
            <a:endParaRPr/>
          </a:p>
          <a:p>
            <a:pPr indent="0" lvl="0" marL="0" rtl="0" algn="l">
              <a:spcBef>
                <a:spcPts val="0"/>
              </a:spcBef>
              <a:spcAft>
                <a:spcPts val="0"/>
              </a:spcAft>
              <a:buNone/>
            </a:pPr>
            <a:r>
              <a:rPr lang="en"/>
              <a:t>Instead of having some local code that only runs on their local machine, the use of the DSRI pushed the researchers to host their code in git repositories and properly provide all required dependencies to be installed in the container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77ff1b90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77ff1b90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1D1C1D"/>
              </a:solidFill>
              <a:highlight>
                <a:srgbClr val="F8F8F8"/>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77ff1b90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77ff1b90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D1C1D"/>
                </a:solidFill>
                <a:highlight>
                  <a:srgbClr val="F8F8F8"/>
                </a:highlight>
              </a:rPr>
              <a:t>Roadmap started on GitHub: </a:t>
            </a:r>
            <a:r>
              <a:rPr lang="en" sz="1000" u="sng">
                <a:solidFill>
                  <a:schemeClr val="hlink"/>
                </a:solidFill>
                <a:highlight>
                  <a:srgbClr val="F8F8F8"/>
                </a:highlight>
                <a:hlinkClick r:id="rId2"/>
              </a:rPr>
              <a:t>https://github.com/MaastrichtU-IDS/dsri-documentation/projects/1</a:t>
            </a:r>
            <a:r>
              <a:rPr lang="en" sz="1000">
                <a:solidFill>
                  <a:srgbClr val="1D1C1D"/>
                </a:solidFill>
                <a:highlight>
                  <a:srgbClr val="F8F8F8"/>
                </a:highlight>
              </a:rPr>
              <a:t> </a:t>
            </a:r>
            <a:endParaRPr sz="1000">
              <a:solidFill>
                <a:srgbClr val="1D1C1D"/>
              </a:solidFill>
              <a:highlight>
                <a:srgbClr val="F8F8F8"/>
              </a:highlight>
            </a:endParaRPr>
          </a:p>
          <a:p>
            <a:pPr indent="0" lvl="0" marL="0" rtl="0" algn="l">
              <a:lnSpc>
                <a:spcPct val="115000"/>
              </a:lnSpc>
              <a:spcBef>
                <a:spcPts val="0"/>
              </a:spcBef>
              <a:spcAft>
                <a:spcPts val="0"/>
              </a:spcAft>
              <a:buNone/>
            </a:pPr>
            <a:r>
              <a:t/>
            </a:r>
            <a:endParaRPr sz="1000">
              <a:solidFill>
                <a:srgbClr val="1D1C1D"/>
              </a:solidFill>
              <a:highlight>
                <a:srgbClr val="F8F8F8"/>
              </a:highlight>
            </a:endParaRPr>
          </a:p>
          <a:p>
            <a:pPr indent="0" lvl="0" marL="0" rtl="0" algn="l">
              <a:lnSpc>
                <a:spcPct val="115000"/>
              </a:lnSpc>
              <a:spcBef>
                <a:spcPts val="0"/>
              </a:spcBef>
              <a:spcAft>
                <a:spcPts val="0"/>
              </a:spcAft>
              <a:buNone/>
            </a:pPr>
            <a:r>
              <a:rPr lang="en" sz="1000">
                <a:solidFill>
                  <a:srgbClr val="1D1C1D"/>
                </a:solidFill>
                <a:highlight>
                  <a:srgbClr val="F8F8F8"/>
                </a:highlight>
              </a:rPr>
              <a:t>A repository for DSRI applications: </a:t>
            </a:r>
            <a:r>
              <a:rPr lang="en" sz="1000" u="sng">
                <a:solidFill>
                  <a:schemeClr val="hlink"/>
                </a:solidFill>
                <a:highlight>
                  <a:srgbClr val="F8F8F8"/>
                </a:highlight>
                <a:hlinkClick r:id="rId3"/>
              </a:rPr>
              <a:t>https://github.com/MaastrichtU-IDS/dsri-openshift-applications/</a:t>
            </a:r>
            <a:r>
              <a:rPr lang="en" sz="1000">
                <a:solidFill>
                  <a:srgbClr val="1D1C1D"/>
                </a:solidFill>
                <a:highlight>
                  <a:srgbClr val="F8F8F8"/>
                </a:highlight>
              </a:rPr>
              <a:t> </a:t>
            </a:r>
            <a:endParaRPr sz="1000">
              <a:solidFill>
                <a:srgbClr val="1D1C1D"/>
              </a:solidFill>
              <a:highlight>
                <a:srgbClr val="F8F8F8"/>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77ff1b90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77ff1b90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ec324b59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ec324b59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dd8e96c1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dd8e96c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77ff1b90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77ff1b90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e823499f8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ae823499f8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ec324b59d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ec324b59d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e823499f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e823499f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https://forms.gle/QVqqdupgGat5FbNA6</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e823499f8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e823499f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77ff1b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77ff1b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77ff1b9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77ff1b9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77ff1b90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77ff1b90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77ff1b90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77ff1b90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77ff1b90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77ff1b90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77ff1b90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77ff1b90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77ff1b9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77ff1b9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diagram makes traditional deployment looks like simpler and more efficient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14" name="Google Shape;14;p2"/>
          <p:cNvSpPr txBox="1"/>
          <p:nvPr>
            <p:ph idx="1" type="body"/>
          </p:nvPr>
        </p:nvSpPr>
        <p:spPr>
          <a:xfrm>
            <a:off x="866216" y="1952625"/>
            <a:ext cx="6571200" cy="25623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15" name="Google Shape;15;p2"/>
          <p:cNvSpPr txBox="1"/>
          <p:nvPr>
            <p:ph idx="10" type="dt"/>
          </p:nvPr>
        </p:nvSpPr>
        <p:spPr>
          <a:xfrm>
            <a:off x="7437274" y="4795547"/>
            <a:ext cx="1293900" cy="2268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6" name="Google Shape;16;p2"/>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7" name="Google Shape;17;p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 name="Shape 97"/>
        <p:cNvGrpSpPr/>
        <p:nvPr/>
      </p:nvGrpSpPr>
      <p:grpSpPr>
        <a:xfrm>
          <a:off x="0" y="0"/>
          <a:ext cx="0" cy="0"/>
          <a:chOff x="0" y="0"/>
          <a:chExt cx="0" cy="0"/>
        </a:xfrm>
      </p:grpSpPr>
      <p:sp>
        <p:nvSpPr>
          <p:cNvPr id="98" name="Google Shape;98;p11"/>
          <p:cNvSpPr txBox="1"/>
          <p:nvPr>
            <p:ph type="title"/>
          </p:nvPr>
        </p:nvSpPr>
        <p:spPr>
          <a:xfrm>
            <a:off x="866215" y="730251"/>
            <a:ext cx="6619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99" name="Google Shape;99;p11"/>
          <p:cNvSpPr txBox="1"/>
          <p:nvPr>
            <p:ph idx="1" type="body"/>
          </p:nvPr>
        </p:nvSpPr>
        <p:spPr>
          <a:xfrm rot="5400000">
            <a:off x="2870525" y="-51825"/>
            <a:ext cx="2562300" cy="65712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100" name="Google Shape;100;p11"/>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01" name="Google Shape;101;p11"/>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02" name="Google Shape;102;p1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12"/>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1C3D"/>
              </a:buClr>
              <a:buSzPts val="2700"/>
              <a:buNone/>
              <a:defRPr>
                <a:solidFill>
                  <a:srgbClr val="001C3D"/>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12"/>
          <p:cNvSpPr txBox="1"/>
          <p:nvPr>
            <p:ph idx="1" type="body"/>
          </p:nvPr>
        </p:nvSpPr>
        <p:spPr>
          <a:xfrm>
            <a:off x="311700" y="923875"/>
            <a:ext cx="8520600" cy="40443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SzPts val="1100"/>
              <a:buChar char="▶"/>
              <a:defRPr/>
            </a:lvl1pPr>
            <a:lvl2pPr indent="-292100" lvl="1" marL="914400" rtl="0">
              <a:spcBef>
                <a:spcPts val="800"/>
              </a:spcBef>
              <a:spcAft>
                <a:spcPts val="0"/>
              </a:spcAft>
              <a:buSzPts val="1000"/>
              <a:buChar char="▶"/>
              <a:defRPr/>
            </a:lvl2pPr>
            <a:lvl3pPr indent="-279400" lvl="2" marL="1371600" rtl="0">
              <a:spcBef>
                <a:spcPts val="800"/>
              </a:spcBef>
              <a:spcAft>
                <a:spcPts val="0"/>
              </a:spcAft>
              <a:buSzPts val="800"/>
              <a:buChar char="▶"/>
              <a:defRPr/>
            </a:lvl3pPr>
            <a:lvl4pPr indent="-273050" lvl="3" marL="1828800" rtl="0">
              <a:spcBef>
                <a:spcPts val="800"/>
              </a:spcBef>
              <a:spcAft>
                <a:spcPts val="0"/>
              </a:spcAft>
              <a:buSzPts val="700"/>
              <a:buChar char="▶"/>
              <a:defRPr/>
            </a:lvl4pPr>
            <a:lvl5pPr indent="-273050" lvl="4" marL="2286000" rtl="0">
              <a:spcBef>
                <a:spcPts val="800"/>
              </a:spcBef>
              <a:spcAft>
                <a:spcPts val="0"/>
              </a:spcAft>
              <a:buSzPts val="700"/>
              <a:buChar char="▶"/>
              <a:defRPr/>
            </a:lvl5pPr>
            <a:lvl6pPr indent="-273050" lvl="5" marL="2743200" rtl="0">
              <a:spcBef>
                <a:spcPts val="800"/>
              </a:spcBef>
              <a:spcAft>
                <a:spcPts val="0"/>
              </a:spcAft>
              <a:buSzPts val="700"/>
              <a:buChar char="▶"/>
              <a:defRPr/>
            </a:lvl6pPr>
            <a:lvl7pPr indent="-273050" lvl="6" marL="3200400" rtl="0">
              <a:spcBef>
                <a:spcPts val="800"/>
              </a:spcBef>
              <a:spcAft>
                <a:spcPts val="0"/>
              </a:spcAft>
              <a:buSzPts val="700"/>
              <a:buChar char="▶"/>
              <a:defRPr/>
            </a:lvl7pPr>
            <a:lvl8pPr indent="-273050" lvl="7" marL="3657600" rtl="0">
              <a:spcBef>
                <a:spcPts val="800"/>
              </a:spcBef>
              <a:spcAft>
                <a:spcPts val="0"/>
              </a:spcAft>
              <a:buSzPts val="700"/>
              <a:buChar char="▶"/>
              <a:defRPr/>
            </a:lvl8pPr>
            <a:lvl9pPr indent="-273050" lvl="8" marL="4114800" rtl="0">
              <a:spcBef>
                <a:spcPts val="800"/>
              </a:spcBef>
              <a:spcAft>
                <a:spcPts val="0"/>
              </a:spcAft>
              <a:buSzPts val="700"/>
              <a:buChar char="▶"/>
              <a:defRPr/>
            </a:lvl9pPr>
          </a:lstStyle>
          <a:p/>
        </p:txBody>
      </p:sp>
      <p:sp>
        <p:nvSpPr>
          <p:cNvPr id="106" name="Google Shape;106;p12"/>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2"/>
          <p:cNvPicPr preferRelativeResize="0"/>
          <p:nvPr/>
        </p:nvPicPr>
        <p:blipFill>
          <a:blip r:embed="rId2">
            <a:alphaModFix/>
          </a:blip>
          <a:stretch>
            <a:fillRect/>
          </a:stretch>
        </p:blipFill>
        <p:spPr>
          <a:xfrm>
            <a:off x="559750" y="368800"/>
            <a:ext cx="330350" cy="4468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3"/>
          <p:cNvSpPr txBox="1"/>
          <p:nvPr>
            <p:ph idx="1" type="body"/>
          </p:nvPr>
        </p:nvSpPr>
        <p:spPr>
          <a:xfrm>
            <a:off x="311700" y="1152475"/>
            <a:ext cx="3999900" cy="3416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SzPts val="1400"/>
              <a:buChar char="▶"/>
              <a:defRPr sz="14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0"/>
              </a:spcAft>
              <a:buSzPts val="1200"/>
              <a:buChar char="▶"/>
              <a:defRPr sz="1200"/>
            </a:lvl9pPr>
          </a:lstStyle>
          <a:p/>
        </p:txBody>
      </p:sp>
      <p:sp>
        <p:nvSpPr>
          <p:cNvPr id="110" name="Google Shape;110;p13"/>
          <p:cNvSpPr txBox="1"/>
          <p:nvPr>
            <p:ph idx="2" type="body"/>
          </p:nvPr>
        </p:nvSpPr>
        <p:spPr>
          <a:xfrm>
            <a:off x="4832400" y="1152475"/>
            <a:ext cx="3999900" cy="3416400"/>
          </a:xfrm>
          <a:prstGeom prst="rect">
            <a:avLst/>
          </a:prstGeom>
        </p:spPr>
        <p:txBody>
          <a:bodyPr anchorCtr="0" anchor="t" bIns="34275" lIns="68575" spcFirstLastPara="1" rIns="68575" wrap="square" tIns="34275">
            <a:noAutofit/>
          </a:bodyPr>
          <a:lstStyle>
            <a:lvl1pPr indent="-317500" lvl="0" marL="457200" rtl="0">
              <a:spcBef>
                <a:spcPts val="800"/>
              </a:spcBef>
              <a:spcAft>
                <a:spcPts val="0"/>
              </a:spcAft>
              <a:buSzPts val="1400"/>
              <a:buChar char="▶"/>
              <a:defRPr sz="14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0"/>
              </a:spcAft>
              <a:buSzPts val="1200"/>
              <a:buChar char="▶"/>
              <a:defRPr sz="1200"/>
            </a:lvl9pPr>
          </a:lstStyle>
          <a:p/>
        </p:txBody>
      </p:sp>
      <p:sp>
        <p:nvSpPr>
          <p:cNvPr id="111" name="Google Shape;111;p13"/>
          <p:cNvSpPr txBox="1"/>
          <p:nvPr>
            <p:ph idx="12" type="sldNum"/>
          </p:nvPr>
        </p:nvSpPr>
        <p:spPr>
          <a:xfrm>
            <a:off x="8472458" y="4663217"/>
            <a:ext cx="548700" cy="393600"/>
          </a:xfrm>
          <a:prstGeom prst="rect">
            <a:avLst/>
          </a:prstGeom>
        </p:spPr>
        <p:txBody>
          <a:bodyPr anchorCtr="0" anchor="b"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112" name="Google Shape;112;p13"/>
          <p:cNvPicPr preferRelativeResize="0"/>
          <p:nvPr/>
        </p:nvPicPr>
        <p:blipFill>
          <a:blip r:embed="rId2">
            <a:alphaModFix/>
          </a:blip>
          <a:stretch>
            <a:fillRect/>
          </a:stretch>
        </p:blipFill>
        <p:spPr>
          <a:xfrm>
            <a:off x="559750" y="368800"/>
            <a:ext cx="330350" cy="446825"/>
          </a:xfrm>
          <a:prstGeom prst="rect">
            <a:avLst/>
          </a:prstGeom>
          <a:noFill/>
          <a:ln>
            <a:noFill/>
          </a:ln>
        </p:spPr>
      </p:pic>
      <p:sp>
        <p:nvSpPr>
          <p:cNvPr id="113" name="Google Shape;113;p13"/>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001C3D"/>
              </a:buClr>
              <a:buSzPts val="2700"/>
              <a:buNone/>
              <a:defRPr>
                <a:solidFill>
                  <a:srgbClr val="001C3D"/>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8" name="Shape 18"/>
        <p:cNvGrpSpPr/>
        <p:nvPr/>
      </p:nvGrpSpPr>
      <p:grpSpPr>
        <a:xfrm>
          <a:off x="0" y="0"/>
          <a:ext cx="0" cy="0"/>
          <a:chOff x="0" y="0"/>
          <a:chExt cx="0" cy="0"/>
        </a:xfrm>
      </p:grpSpPr>
      <p:sp>
        <p:nvSpPr>
          <p:cNvPr id="19" name="Google Shape;19;p3"/>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20" name="Google Shape;20;p3"/>
          <p:cNvSpPr txBox="1"/>
          <p:nvPr>
            <p:ph idx="1" type="body"/>
          </p:nvPr>
        </p:nvSpPr>
        <p:spPr>
          <a:xfrm>
            <a:off x="866216" y="1962974"/>
            <a:ext cx="2346900" cy="4323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21" name="Google Shape;21;p3"/>
          <p:cNvSpPr txBox="1"/>
          <p:nvPr>
            <p:ph idx="2" type="body"/>
          </p:nvPr>
        </p:nvSpPr>
        <p:spPr>
          <a:xfrm>
            <a:off x="866216" y="2395171"/>
            <a:ext cx="2346900" cy="21252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800"/>
              <a:buFont typeface="Noto Sans Symbols"/>
              <a:buNone/>
              <a:defRPr b="0" i="0" sz="1100" u="none" cap="none" strike="noStrike">
                <a:solidFill>
                  <a:srgbClr val="0A73C6"/>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700"/>
              <a:buFont typeface="Noto Sans Symbols"/>
              <a:buNone/>
              <a:defRPr b="0" i="0" sz="9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600"/>
              <a:buFont typeface="Noto Sans Symbols"/>
              <a:buNone/>
              <a:defRPr b="0" i="0" sz="8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9pPr>
          </a:lstStyle>
          <a:p/>
        </p:txBody>
      </p:sp>
      <p:sp>
        <p:nvSpPr>
          <p:cNvPr id="22" name="Google Shape;22;p3"/>
          <p:cNvSpPr txBox="1"/>
          <p:nvPr>
            <p:ph idx="3" type="body"/>
          </p:nvPr>
        </p:nvSpPr>
        <p:spPr>
          <a:xfrm>
            <a:off x="3384541" y="1952626"/>
            <a:ext cx="2358900" cy="4323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23" name="Google Shape;23;p3"/>
          <p:cNvSpPr txBox="1"/>
          <p:nvPr>
            <p:ph idx="4" type="body"/>
          </p:nvPr>
        </p:nvSpPr>
        <p:spPr>
          <a:xfrm>
            <a:off x="3384541" y="2395171"/>
            <a:ext cx="2358900" cy="21252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800"/>
              <a:buFont typeface="Noto Sans Symbols"/>
              <a:buNone/>
              <a:defRPr b="0" i="0" sz="1100" u="none" cap="none" strike="noStrike">
                <a:solidFill>
                  <a:srgbClr val="0A73C6"/>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700"/>
              <a:buFont typeface="Noto Sans Symbols"/>
              <a:buNone/>
              <a:defRPr b="0" i="0" sz="9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600"/>
              <a:buFont typeface="Noto Sans Symbols"/>
              <a:buNone/>
              <a:defRPr b="0" i="0" sz="8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9pPr>
          </a:lstStyle>
          <a:p/>
        </p:txBody>
      </p:sp>
      <p:sp>
        <p:nvSpPr>
          <p:cNvPr id="24" name="Google Shape;24;p3"/>
          <p:cNvSpPr txBox="1"/>
          <p:nvPr>
            <p:ph idx="5" type="body"/>
          </p:nvPr>
        </p:nvSpPr>
        <p:spPr>
          <a:xfrm>
            <a:off x="5915025" y="1962974"/>
            <a:ext cx="2370900" cy="4323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25" name="Google Shape;25;p3"/>
          <p:cNvSpPr txBox="1"/>
          <p:nvPr>
            <p:ph idx="6" type="body"/>
          </p:nvPr>
        </p:nvSpPr>
        <p:spPr>
          <a:xfrm>
            <a:off x="5915025" y="2395171"/>
            <a:ext cx="2373600" cy="21252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800"/>
              <a:buFont typeface="Noto Sans Symbols"/>
              <a:buNone/>
              <a:defRPr b="0" i="0" sz="1100" u="none" cap="none" strike="noStrike">
                <a:solidFill>
                  <a:srgbClr val="0A73C6"/>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700"/>
              <a:buFont typeface="Noto Sans Symbols"/>
              <a:buNone/>
              <a:defRPr b="0" i="0" sz="9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600"/>
              <a:buFont typeface="Noto Sans Symbols"/>
              <a:buNone/>
              <a:defRPr b="0" i="0" sz="8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9pPr>
          </a:lstStyle>
          <a:p/>
        </p:txBody>
      </p:sp>
      <p:cxnSp>
        <p:nvCxnSpPr>
          <p:cNvPr id="26" name="Google Shape;26;p3"/>
          <p:cNvCxnSpPr/>
          <p:nvPr/>
        </p:nvCxnSpPr>
        <p:spPr>
          <a:xfrm>
            <a:off x="3302978" y="1927225"/>
            <a:ext cx="0" cy="2619300"/>
          </a:xfrm>
          <a:prstGeom prst="straightConnector1">
            <a:avLst/>
          </a:prstGeom>
          <a:noFill/>
          <a:ln cap="flat" cmpd="sng" w="12700">
            <a:solidFill>
              <a:schemeClr val="accent1">
                <a:alpha val="40392"/>
              </a:schemeClr>
            </a:solidFill>
            <a:prstDash val="solid"/>
            <a:round/>
            <a:headEnd len="sm" w="sm" type="none"/>
            <a:tailEnd len="sm" w="sm" type="none"/>
          </a:ln>
        </p:spPr>
      </p:cxnSp>
      <p:cxnSp>
        <p:nvCxnSpPr>
          <p:cNvPr id="27" name="Google Shape;27;p3"/>
          <p:cNvCxnSpPr/>
          <p:nvPr/>
        </p:nvCxnSpPr>
        <p:spPr>
          <a:xfrm>
            <a:off x="5829301" y="1927225"/>
            <a:ext cx="0" cy="2619300"/>
          </a:xfrm>
          <a:prstGeom prst="straightConnector1">
            <a:avLst/>
          </a:prstGeom>
          <a:noFill/>
          <a:ln cap="flat" cmpd="sng" w="12700">
            <a:solidFill>
              <a:schemeClr val="accent1">
                <a:alpha val="40392"/>
              </a:schemeClr>
            </a:solidFill>
            <a:prstDash val="solid"/>
            <a:round/>
            <a:headEnd len="sm" w="sm" type="none"/>
            <a:tailEnd len="sm" w="sm" type="none"/>
          </a:ln>
        </p:spPr>
      </p:cxnSp>
      <p:sp>
        <p:nvSpPr>
          <p:cNvPr id="28" name="Google Shape;28;p3"/>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9" name="Google Shape;29;p3"/>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0" name="Google Shape;30;p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1" name="Shape 31"/>
        <p:cNvGrpSpPr/>
        <p:nvPr/>
      </p:nvGrpSpPr>
      <p:grpSpPr>
        <a:xfrm>
          <a:off x="0" y="0"/>
          <a:ext cx="0" cy="0"/>
          <a:chOff x="0" y="0"/>
          <a:chExt cx="0" cy="0"/>
        </a:xfrm>
      </p:grpSpPr>
      <p:sp>
        <p:nvSpPr>
          <p:cNvPr id="32" name="Google Shape;32;p4"/>
          <p:cNvSpPr txBox="1"/>
          <p:nvPr>
            <p:ph type="ctrTitle"/>
          </p:nvPr>
        </p:nvSpPr>
        <p:spPr>
          <a:xfrm>
            <a:off x="866216" y="1574800"/>
            <a:ext cx="6619200" cy="20082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Clr>
                <a:schemeClr val="lt2"/>
              </a:buClr>
              <a:buSzPts val="4100"/>
              <a:buFont typeface="Century Gothic"/>
              <a:buNone/>
              <a:defRPr b="0" i="0" sz="41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33" name="Google Shape;33;p4"/>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800"/>
              </a:spcBef>
              <a:spcAft>
                <a:spcPts val="0"/>
              </a:spcAft>
              <a:buClr>
                <a:schemeClr val="accent1"/>
              </a:buClr>
              <a:buSzPts val="1100"/>
              <a:buFont typeface="Noto Sans Symbols"/>
              <a:buNone/>
              <a:defRPr b="0" i="0" sz="1400" u="none" cap="none" strike="noStrike">
                <a:solidFill>
                  <a:schemeClr val="accent1"/>
                </a:solidFill>
                <a:latin typeface="Century Gothic"/>
                <a:ea typeface="Century Gothic"/>
                <a:cs typeface="Century Gothic"/>
                <a:sym typeface="Century Gothic"/>
              </a:defRPr>
            </a:lvl1pPr>
            <a:lvl2pPr lvl="1" marR="0" algn="ctr">
              <a:lnSpc>
                <a:spcPct val="100000"/>
              </a:lnSpc>
              <a:spcBef>
                <a:spcPts val="800"/>
              </a:spcBef>
              <a:spcAft>
                <a:spcPts val="0"/>
              </a:spcAft>
              <a:buClr>
                <a:schemeClr val="accent1"/>
              </a:buClr>
              <a:buSzPts val="1000"/>
              <a:buFont typeface="Noto Sans Symbols"/>
              <a:buNone/>
              <a:defRPr b="0" i="0" sz="1200" u="none" cap="none" strike="noStrike">
                <a:solidFill>
                  <a:srgbClr val="888F9F"/>
                </a:solidFill>
                <a:latin typeface="Century Gothic"/>
                <a:ea typeface="Century Gothic"/>
                <a:cs typeface="Century Gothic"/>
                <a:sym typeface="Century Gothic"/>
              </a:defRPr>
            </a:lvl2pPr>
            <a:lvl3pPr lvl="2" marR="0" algn="ctr">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3pPr>
            <a:lvl4pPr lvl="3" marR="0" algn="ctr">
              <a:lnSpc>
                <a:spcPct val="100000"/>
              </a:lnSpc>
              <a:spcBef>
                <a:spcPts val="800"/>
              </a:spcBef>
              <a:spcAft>
                <a:spcPts val="0"/>
              </a:spcAft>
              <a:buClr>
                <a:schemeClr val="accent1"/>
              </a:buClr>
              <a:buSzPts val="700"/>
              <a:buFont typeface="Noto Sans Symbols"/>
              <a:buNone/>
              <a:defRPr b="0" i="0" sz="900" u="none" cap="none" strike="noStrike">
                <a:solidFill>
                  <a:srgbClr val="888F9F"/>
                </a:solidFill>
                <a:latin typeface="Century Gothic"/>
                <a:ea typeface="Century Gothic"/>
                <a:cs typeface="Century Gothic"/>
                <a:sym typeface="Century Gothic"/>
              </a:defRPr>
            </a:lvl4pPr>
            <a:lvl5pPr lvl="4" marR="0" algn="ctr">
              <a:lnSpc>
                <a:spcPct val="100000"/>
              </a:lnSpc>
              <a:spcBef>
                <a:spcPts val="800"/>
              </a:spcBef>
              <a:spcAft>
                <a:spcPts val="0"/>
              </a:spcAft>
              <a:buClr>
                <a:schemeClr val="accent1"/>
              </a:buClr>
              <a:buSzPts val="700"/>
              <a:buFont typeface="Noto Sans Symbols"/>
              <a:buNone/>
              <a:defRPr b="0" i="0" sz="900" u="none" cap="none" strike="noStrike">
                <a:solidFill>
                  <a:srgbClr val="888F9F"/>
                </a:solidFill>
                <a:latin typeface="Century Gothic"/>
                <a:ea typeface="Century Gothic"/>
                <a:cs typeface="Century Gothic"/>
                <a:sym typeface="Century Gothic"/>
              </a:defRPr>
            </a:lvl5pPr>
            <a:lvl6pPr lvl="5" marR="0" algn="ctr">
              <a:lnSpc>
                <a:spcPct val="100000"/>
              </a:lnSpc>
              <a:spcBef>
                <a:spcPts val="800"/>
              </a:spcBef>
              <a:spcAft>
                <a:spcPts val="0"/>
              </a:spcAft>
              <a:buClr>
                <a:schemeClr val="accent1"/>
              </a:buClr>
              <a:buSzPts val="700"/>
              <a:buFont typeface="Noto Sans Symbols"/>
              <a:buNone/>
              <a:defRPr b="0" i="0" sz="900" u="none" cap="none" strike="noStrike">
                <a:solidFill>
                  <a:srgbClr val="888F9F"/>
                </a:solidFill>
                <a:latin typeface="Century Gothic"/>
                <a:ea typeface="Century Gothic"/>
                <a:cs typeface="Century Gothic"/>
                <a:sym typeface="Century Gothic"/>
              </a:defRPr>
            </a:lvl6pPr>
            <a:lvl7pPr lvl="6" marR="0" algn="ctr">
              <a:lnSpc>
                <a:spcPct val="100000"/>
              </a:lnSpc>
              <a:spcBef>
                <a:spcPts val="800"/>
              </a:spcBef>
              <a:spcAft>
                <a:spcPts val="0"/>
              </a:spcAft>
              <a:buClr>
                <a:schemeClr val="accent1"/>
              </a:buClr>
              <a:buSzPts val="700"/>
              <a:buFont typeface="Noto Sans Symbols"/>
              <a:buNone/>
              <a:defRPr b="0" i="0" sz="900" u="none" cap="none" strike="noStrike">
                <a:solidFill>
                  <a:srgbClr val="888F9F"/>
                </a:solidFill>
                <a:latin typeface="Century Gothic"/>
                <a:ea typeface="Century Gothic"/>
                <a:cs typeface="Century Gothic"/>
                <a:sym typeface="Century Gothic"/>
              </a:defRPr>
            </a:lvl7pPr>
            <a:lvl8pPr lvl="7" marR="0" algn="ctr">
              <a:lnSpc>
                <a:spcPct val="100000"/>
              </a:lnSpc>
              <a:spcBef>
                <a:spcPts val="800"/>
              </a:spcBef>
              <a:spcAft>
                <a:spcPts val="0"/>
              </a:spcAft>
              <a:buClr>
                <a:schemeClr val="accent1"/>
              </a:buClr>
              <a:buSzPts val="700"/>
              <a:buFont typeface="Noto Sans Symbols"/>
              <a:buNone/>
              <a:defRPr b="0" i="0" sz="900" u="none" cap="none" strike="noStrike">
                <a:solidFill>
                  <a:srgbClr val="888F9F"/>
                </a:solidFill>
                <a:latin typeface="Century Gothic"/>
                <a:ea typeface="Century Gothic"/>
                <a:cs typeface="Century Gothic"/>
                <a:sym typeface="Century Gothic"/>
              </a:defRPr>
            </a:lvl8pPr>
            <a:lvl9pPr lvl="8" marR="0" algn="ctr">
              <a:lnSpc>
                <a:spcPct val="100000"/>
              </a:lnSpc>
              <a:spcBef>
                <a:spcPts val="800"/>
              </a:spcBef>
              <a:spcAft>
                <a:spcPts val="0"/>
              </a:spcAft>
              <a:buClr>
                <a:schemeClr val="accent1"/>
              </a:buClr>
              <a:buSzPts val="700"/>
              <a:buFont typeface="Noto Sans Symbols"/>
              <a:buNone/>
              <a:defRPr b="0" i="0" sz="900" u="none" cap="none" strike="noStrike">
                <a:solidFill>
                  <a:srgbClr val="888F9F"/>
                </a:solidFill>
                <a:latin typeface="Century Gothic"/>
                <a:ea typeface="Century Gothic"/>
                <a:cs typeface="Century Gothic"/>
                <a:sym typeface="Century Gothic"/>
              </a:defRPr>
            </a:lvl9pPr>
          </a:lstStyle>
          <a:p/>
        </p:txBody>
      </p:sp>
      <p:sp>
        <p:nvSpPr>
          <p:cNvPr id="34" name="Google Shape;34;p4"/>
          <p:cNvSpPr txBox="1"/>
          <p:nvPr>
            <p:ph idx="10" type="dt"/>
          </p:nvPr>
        </p:nvSpPr>
        <p:spPr>
          <a:xfrm rot="5400000">
            <a:off x="7567117" y="1344092"/>
            <a:ext cx="742800" cy="2286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5" name="Google Shape;35;p4"/>
          <p:cNvSpPr txBox="1"/>
          <p:nvPr>
            <p:ph idx="11" type="ftr"/>
          </p:nvPr>
        </p:nvSpPr>
        <p:spPr>
          <a:xfrm rot="5400000">
            <a:off x="6719767" y="2420042"/>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6" name="Google Shape;36;p4"/>
          <p:cNvSpPr/>
          <p:nvPr/>
        </p:nvSpPr>
        <p:spPr>
          <a:xfrm>
            <a:off x="7828359" y="0"/>
            <a:ext cx="514200" cy="8574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 name="Google Shape;37;p4"/>
          <p:cNvSpPr txBox="1"/>
          <p:nvPr>
            <p:ph idx="12" type="sldNum"/>
          </p:nvPr>
        </p:nvSpPr>
        <p:spPr>
          <a:xfrm>
            <a:off x="7763256" y="219456"/>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8" name="Shape 38"/>
        <p:cNvGrpSpPr/>
        <p:nvPr/>
      </p:nvGrpSpPr>
      <p:grpSpPr>
        <a:xfrm>
          <a:off x="0" y="0"/>
          <a:ext cx="0" cy="0"/>
          <a:chOff x="0" y="0"/>
          <a:chExt cx="0" cy="0"/>
        </a:xfrm>
      </p:grpSpPr>
      <p:sp>
        <p:nvSpPr>
          <p:cNvPr id="39" name="Google Shape;39;p5"/>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0" name="Google Shape;40;p5"/>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1" name="Google Shape;41;p5"/>
          <p:cNvSpPr/>
          <p:nvPr/>
        </p:nvSpPr>
        <p:spPr>
          <a:xfrm>
            <a:off x="7828359" y="0"/>
            <a:ext cx="514200" cy="8574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 name="Google Shape;42;p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3" name="Shape 43"/>
        <p:cNvGrpSpPr/>
        <p:nvPr/>
      </p:nvGrpSpPr>
      <p:grpSpPr>
        <a:xfrm>
          <a:off x="0" y="0"/>
          <a:ext cx="0" cy="0"/>
          <a:chOff x="0" y="0"/>
          <a:chExt cx="0" cy="0"/>
        </a:xfrm>
      </p:grpSpPr>
      <p:grpSp>
        <p:nvGrpSpPr>
          <p:cNvPr id="44" name="Google Shape;44;p6"/>
          <p:cNvGrpSpPr/>
          <p:nvPr/>
        </p:nvGrpSpPr>
        <p:grpSpPr>
          <a:xfrm>
            <a:off x="0" y="-1780"/>
            <a:ext cx="9144009" cy="5150270"/>
            <a:chOff x="0" y="-2373"/>
            <a:chExt cx="12192011" cy="6867027"/>
          </a:xfrm>
        </p:grpSpPr>
        <p:sp>
          <p:nvSpPr>
            <p:cNvPr id="45" name="Google Shape;45;p6"/>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 name="Google Shape;46;p6"/>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 name="Google Shape;47;p6"/>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 name="Google Shape;48;p6"/>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 name="Google Shape;49;p6"/>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 name="Google Shape;50;p6"/>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 name="Google Shape;51;p6"/>
            <p:cNvSpPr/>
            <p:nvPr/>
          </p:nvSpPr>
          <p:spPr>
            <a:xfrm rot="-5677505">
              <a:off x="4698346"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 name="Google Shape;52;p6"/>
            <p:cNvSpPr/>
            <p:nvPr/>
          </p:nvSpPr>
          <p:spPr>
            <a:xfrm rot="-5400000">
              <a:off x="3787243"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3" name="Google Shape;53;p6"/>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4" name="Google Shape;54;p6"/>
          <p:cNvSpPr txBox="1"/>
          <p:nvPr>
            <p:ph type="title"/>
          </p:nvPr>
        </p:nvSpPr>
        <p:spPr>
          <a:xfrm>
            <a:off x="866217" y="2008234"/>
            <a:ext cx="3263400" cy="1713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30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55" name="Google Shape;55;p6"/>
          <p:cNvSpPr txBox="1"/>
          <p:nvPr>
            <p:ph idx="1" type="body"/>
          </p:nvPr>
        </p:nvSpPr>
        <p:spPr>
          <a:xfrm>
            <a:off x="5171668" y="2008233"/>
            <a:ext cx="2816400" cy="1713000"/>
          </a:xfrm>
          <a:prstGeom prst="rect">
            <a:avLst/>
          </a:prstGeom>
          <a:noFill/>
          <a:ln>
            <a:noFill/>
          </a:ln>
        </p:spPr>
        <p:txBody>
          <a:bodyPr anchorCtr="0" anchor="ctr"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2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100"/>
              <a:buFont typeface="Noto Sans Symbols"/>
              <a:buNone/>
              <a:defRPr b="0" i="0" sz="1400" u="none" cap="none" strike="noStrike">
                <a:solidFill>
                  <a:srgbClr val="888F9F"/>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000"/>
              <a:buFont typeface="Noto Sans Symbols"/>
              <a:buNone/>
              <a:defRPr b="0" i="0" sz="1200" u="none" cap="none" strike="noStrike">
                <a:solidFill>
                  <a:srgbClr val="888F9F"/>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800"/>
              <a:buFont typeface="Noto Sans Symbols"/>
              <a:buNone/>
              <a:defRPr b="0" i="0" sz="1100" u="none" cap="none" strike="noStrike">
                <a:solidFill>
                  <a:srgbClr val="888F9F"/>
                </a:solidFill>
                <a:latin typeface="Century Gothic"/>
                <a:ea typeface="Century Gothic"/>
                <a:cs typeface="Century Gothic"/>
                <a:sym typeface="Century Gothic"/>
              </a:defRPr>
            </a:lvl9pPr>
          </a:lstStyle>
          <a:p/>
        </p:txBody>
      </p:sp>
      <p:sp>
        <p:nvSpPr>
          <p:cNvPr id="56" name="Google Shape;56;p6"/>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7" name="Google Shape;57;p6"/>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8" name="Google Shape;58;p6"/>
          <p:cNvSpPr/>
          <p:nvPr/>
        </p:nvSpPr>
        <p:spPr>
          <a:xfrm>
            <a:off x="7828359" y="0"/>
            <a:ext cx="514200" cy="8574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 name="Google Shape;59;p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7"/>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62" name="Google Shape;62;p7"/>
          <p:cNvSpPr txBox="1"/>
          <p:nvPr>
            <p:ph idx="1" type="body"/>
          </p:nvPr>
        </p:nvSpPr>
        <p:spPr>
          <a:xfrm>
            <a:off x="866216" y="1952625"/>
            <a:ext cx="3618900" cy="25623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63" name="Google Shape;63;p7"/>
          <p:cNvSpPr txBox="1"/>
          <p:nvPr>
            <p:ph idx="2" type="body"/>
          </p:nvPr>
        </p:nvSpPr>
        <p:spPr>
          <a:xfrm>
            <a:off x="4656534" y="1952625"/>
            <a:ext cx="3618900" cy="25623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64" name="Google Shape;64;p7"/>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5" name="Google Shape;65;p7"/>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6" name="Google Shape;66;p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8"/>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69" name="Google Shape;69;p8"/>
          <p:cNvSpPr txBox="1"/>
          <p:nvPr>
            <p:ph idx="1" type="body"/>
          </p:nvPr>
        </p:nvSpPr>
        <p:spPr>
          <a:xfrm>
            <a:off x="866216" y="1952625"/>
            <a:ext cx="3618900" cy="4323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70" name="Google Shape;70;p8"/>
          <p:cNvSpPr txBox="1"/>
          <p:nvPr>
            <p:ph idx="2" type="body"/>
          </p:nvPr>
        </p:nvSpPr>
        <p:spPr>
          <a:xfrm>
            <a:off x="866216" y="2384821"/>
            <a:ext cx="3618900" cy="21300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71" name="Google Shape;71;p8"/>
          <p:cNvSpPr txBox="1"/>
          <p:nvPr>
            <p:ph idx="3" type="body"/>
          </p:nvPr>
        </p:nvSpPr>
        <p:spPr>
          <a:xfrm>
            <a:off x="4656534" y="1952625"/>
            <a:ext cx="3618900" cy="4323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72" name="Google Shape;72;p8"/>
          <p:cNvSpPr txBox="1"/>
          <p:nvPr>
            <p:ph idx="4" type="body"/>
          </p:nvPr>
        </p:nvSpPr>
        <p:spPr>
          <a:xfrm>
            <a:off x="4656533" y="2384821"/>
            <a:ext cx="3618900" cy="2130000"/>
          </a:xfrm>
          <a:prstGeom prst="rect">
            <a:avLst/>
          </a:prstGeom>
          <a:noFill/>
          <a:ln>
            <a:noFill/>
          </a:ln>
        </p:spPr>
        <p:txBody>
          <a:bodyPr anchorCtr="0" anchor="t" bIns="34275" lIns="68575" spcFirstLastPara="1" rIns="68575" wrap="square" tIns="34275">
            <a:noAutofit/>
          </a:bodyPr>
          <a:lstStyle>
            <a:lvl1pPr indent="-298450" lvl="0" marL="457200" marR="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73" name="Google Shape;73;p8"/>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4" name="Google Shape;74;p8"/>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5" name="Google Shape;75;p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9"/>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dk2"/>
              </a:buClr>
              <a:buSzPts val="3300"/>
              <a:buFont typeface="Century Gothic"/>
              <a:buNone/>
              <a:defRPr b="0" i="0" sz="3300" u="none" cap="none" strike="noStrike">
                <a:solidFill>
                  <a:schemeClr val="dk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78" name="Google Shape;78;p9"/>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9" name="Google Shape;79;p9"/>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80" name="Google Shape;80;p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81" name="Shape 81"/>
        <p:cNvGrpSpPr/>
        <p:nvPr/>
      </p:nvGrpSpPr>
      <p:grpSpPr>
        <a:xfrm>
          <a:off x="0" y="0"/>
          <a:ext cx="0" cy="0"/>
          <a:chOff x="0" y="0"/>
          <a:chExt cx="0" cy="0"/>
        </a:xfrm>
      </p:grpSpPr>
      <p:sp>
        <p:nvSpPr>
          <p:cNvPr id="82" name="Google Shape;82;p10"/>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2"/>
                </a:solidFill>
              </a:defRPr>
            </a:lvl2pPr>
            <a:lvl3pPr lvl="2" marR="0" algn="l">
              <a:lnSpc>
                <a:spcPct val="100000"/>
              </a:lnSpc>
              <a:spcBef>
                <a:spcPts val="0"/>
              </a:spcBef>
              <a:spcAft>
                <a:spcPts val="0"/>
              </a:spcAft>
              <a:buSzPts val="1100"/>
              <a:buNone/>
              <a:defRPr b="0" i="0" sz="1400" u="none" cap="none" strike="noStrike">
                <a:solidFill>
                  <a:schemeClr val="dk2"/>
                </a:solidFill>
              </a:defRPr>
            </a:lvl3pPr>
            <a:lvl4pPr lvl="3" marR="0" algn="l">
              <a:lnSpc>
                <a:spcPct val="100000"/>
              </a:lnSpc>
              <a:spcBef>
                <a:spcPts val="0"/>
              </a:spcBef>
              <a:spcAft>
                <a:spcPts val="0"/>
              </a:spcAft>
              <a:buSzPts val="1100"/>
              <a:buNone/>
              <a:defRPr b="0" i="0" sz="1400" u="none" cap="none" strike="noStrike">
                <a:solidFill>
                  <a:schemeClr val="dk2"/>
                </a:solidFill>
              </a:defRPr>
            </a:lvl4pPr>
            <a:lvl5pPr lvl="4" marR="0" algn="l">
              <a:lnSpc>
                <a:spcPct val="100000"/>
              </a:lnSpc>
              <a:spcBef>
                <a:spcPts val="0"/>
              </a:spcBef>
              <a:spcAft>
                <a:spcPts val="0"/>
              </a:spcAft>
              <a:buSzPts val="1100"/>
              <a:buNone/>
              <a:defRPr b="0" i="0" sz="1400" u="none" cap="none" strike="noStrike">
                <a:solidFill>
                  <a:schemeClr val="dk2"/>
                </a:solidFill>
              </a:defRPr>
            </a:lvl5pPr>
            <a:lvl6pPr lvl="5" marR="0" algn="l">
              <a:lnSpc>
                <a:spcPct val="100000"/>
              </a:lnSpc>
              <a:spcBef>
                <a:spcPts val="0"/>
              </a:spcBef>
              <a:spcAft>
                <a:spcPts val="0"/>
              </a:spcAft>
              <a:buSzPts val="1100"/>
              <a:buNone/>
              <a:defRPr b="0" i="0" sz="1400" u="none" cap="none" strike="noStrike">
                <a:solidFill>
                  <a:schemeClr val="dk2"/>
                </a:solidFill>
              </a:defRPr>
            </a:lvl6pPr>
            <a:lvl7pPr lvl="6" marR="0" algn="l">
              <a:lnSpc>
                <a:spcPct val="100000"/>
              </a:lnSpc>
              <a:spcBef>
                <a:spcPts val="0"/>
              </a:spcBef>
              <a:spcAft>
                <a:spcPts val="0"/>
              </a:spcAft>
              <a:buSzPts val="1100"/>
              <a:buNone/>
              <a:defRPr b="0" i="0" sz="1400" u="none" cap="none" strike="noStrike">
                <a:solidFill>
                  <a:schemeClr val="dk2"/>
                </a:solidFill>
              </a:defRPr>
            </a:lvl7pPr>
            <a:lvl8pPr lvl="7" marR="0" algn="l">
              <a:lnSpc>
                <a:spcPct val="100000"/>
              </a:lnSpc>
              <a:spcBef>
                <a:spcPts val="0"/>
              </a:spcBef>
              <a:spcAft>
                <a:spcPts val="0"/>
              </a:spcAft>
              <a:buSzPts val="1100"/>
              <a:buNone/>
              <a:defRPr b="0" i="0" sz="1400" u="none" cap="none" strike="noStrike">
                <a:solidFill>
                  <a:schemeClr val="dk2"/>
                </a:solidFill>
              </a:defRPr>
            </a:lvl8pPr>
            <a:lvl9pPr lvl="8" marR="0" algn="l">
              <a:lnSpc>
                <a:spcPct val="100000"/>
              </a:lnSpc>
              <a:spcBef>
                <a:spcPts val="0"/>
              </a:spcBef>
              <a:spcAft>
                <a:spcPts val="0"/>
              </a:spcAft>
              <a:buSzPts val="1100"/>
              <a:buNone/>
              <a:defRPr b="0" i="0" sz="1400" u="none" cap="none" strike="noStrike">
                <a:solidFill>
                  <a:schemeClr val="dk2"/>
                </a:solidFill>
              </a:defRPr>
            </a:lvl9pPr>
          </a:lstStyle>
          <a:p/>
        </p:txBody>
      </p:sp>
      <p:sp>
        <p:nvSpPr>
          <p:cNvPr id="83" name="Google Shape;83;p10"/>
          <p:cNvSpPr txBox="1"/>
          <p:nvPr>
            <p:ph idx="1" type="body"/>
          </p:nvPr>
        </p:nvSpPr>
        <p:spPr>
          <a:xfrm>
            <a:off x="866214" y="3399634"/>
            <a:ext cx="2287800" cy="4323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84" name="Google Shape;84;p10"/>
          <p:cNvSpPr/>
          <p:nvPr>
            <p:ph idx="2" type="pic"/>
          </p:nvPr>
        </p:nvSpPr>
        <p:spPr>
          <a:xfrm>
            <a:off x="1000914" y="1952625"/>
            <a:ext cx="2018400" cy="11937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9pPr>
          </a:lstStyle>
          <a:p/>
        </p:txBody>
      </p:sp>
      <p:sp>
        <p:nvSpPr>
          <p:cNvPr id="85" name="Google Shape;85;p10"/>
          <p:cNvSpPr txBox="1"/>
          <p:nvPr>
            <p:ph idx="3" type="body"/>
          </p:nvPr>
        </p:nvSpPr>
        <p:spPr>
          <a:xfrm>
            <a:off x="866215" y="3831830"/>
            <a:ext cx="2287800" cy="6885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800"/>
              <a:buFont typeface="Noto Sans Symbols"/>
              <a:buNone/>
              <a:defRPr b="0" i="0" sz="1100" u="none" cap="none" strike="noStrike">
                <a:solidFill>
                  <a:srgbClr val="0A73C6"/>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700"/>
              <a:buFont typeface="Noto Sans Symbols"/>
              <a:buNone/>
              <a:defRPr b="0" i="0" sz="9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600"/>
              <a:buFont typeface="Noto Sans Symbols"/>
              <a:buNone/>
              <a:defRPr b="0" i="0" sz="8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9pPr>
          </a:lstStyle>
          <a:p/>
        </p:txBody>
      </p:sp>
      <p:sp>
        <p:nvSpPr>
          <p:cNvPr id="86" name="Google Shape;86;p10"/>
          <p:cNvSpPr txBox="1"/>
          <p:nvPr>
            <p:ph idx="4" type="body"/>
          </p:nvPr>
        </p:nvSpPr>
        <p:spPr>
          <a:xfrm>
            <a:off x="3429403" y="3399635"/>
            <a:ext cx="2285100" cy="4884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87" name="Google Shape;87;p10"/>
          <p:cNvSpPr/>
          <p:nvPr>
            <p:ph idx="5" type="pic"/>
          </p:nvPr>
        </p:nvSpPr>
        <p:spPr>
          <a:xfrm>
            <a:off x="3561347" y="1952625"/>
            <a:ext cx="2018400" cy="11937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9pPr>
          </a:lstStyle>
          <a:p/>
        </p:txBody>
      </p:sp>
      <p:sp>
        <p:nvSpPr>
          <p:cNvPr id="88" name="Google Shape;88;p10"/>
          <p:cNvSpPr txBox="1"/>
          <p:nvPr>
            <p:ph idx="6" type="body"/>
          </p:nvPr>
        </p:nvSpPr>
        <p:spPr>
          <a:xfrm>
            <a:off x="3426649" y="3888001"/>
            <a:ext cx="2287800" cy="632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800"/>
              <a:buFont typeface="Noto Sans Symbols"/>
              <a:buNone/>
              <a:defRPr b="0" i="0" sz="1100" u="none" cap="none" strike="noStrike">
                <a:solidFill>
                  <a:srgbClr val="0A73C6"/>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700"/>
              <a:buFont typeface="Noto Sans Symbols"/>
              <a:buNone/>
              <a:defRPr b="0" i="0" sz="9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600"/>
              <a:buFont typeface="Noto Sans Symbols"/>
              <a:buNone/>
              <a:defRPr b="0" i="0" sz="8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9pPr>
          </a:lstStyle>
          <a:p/>
        </p:txBody>
      </p:sp>
      <p:sp>
        <p:nvSpPr>
          <p:cNvPr id="89" name="Google Shape;89;p10"/>
          <p:cNvSpPr txBox="1"/>
          <p:nvPr>
            <p:ph idx="7" type="body"/>
          </p:nvPr>
        </p:nvSpPr>
        <p:spPr>
          <a:xfrm>
            <a:off x="5987576" y="3399635"/>
            <a:ext cx="2287800" cy="4884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1400"/>
              <a:buFont typeface="Noto Sans Symbols"/>
              <a:buNone/>
              <a:defRPr b="0" i="0" sz="1800" u="none" cap="none" strike="noStrike">
                <a:solidFill>
                  <a:schemeClr val="accent1"/>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1200"/>
              <a:buFont typeface="Noto Sans Symbols"/>
              <a:buNone/>
              <a:defRPr b="1" i="0" sz="15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1100"/>
              <a:buFont typeface="Noto Sans Symbols"/>
              <a:buNone/>
              <a:defRPr b="1" i="0" sz="14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1000"/>
              <a:buFont typeface="Noto Sans Symbols"/>
              <a:buNone/>
              <a:defRPr b="1" i="0" sz="1200" u="none" cap="none" strike="noStrike">
                <a:solidFill>
                  <a:srgbClr val="0A73C6"/>
                </a:solidFill>
                <a:latin typeface="Century Gothic"/>
                <a:ea typeface="Century Gothic"/>
                <a:cs typeface="Century Gothic"/>
                <a:sym typeface="Century Gothic"/>
              </a:defRPr>
            </a:lvl9pPr>
          </a:lstStyle>
          <a:p/>
        </p:txBody>
      </p:sp>
      <p:sp>
        <p:nvSpPr>
          <p:cNvPr id="90" name="Google Shape;90;p10"/>
          <p:cNvSpPr/>
          <p:nvPr>
            <p:ph idx="8" type="pic"/>
          </p:nvPr>
        </p:nvSpPr>
        <p:spPr>
          <a:xfrm>
            <a:off x="6122273" y="1952625"/>
            <a:ext cx="2018400" cy="11937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0A73C6"/>
                </a:solidFill>
                <a:latin typeface="Century Gothic"/>
                <a:ea typeface="Century Gothic"/>
                <a:cs typeface="Century Gothic"/>
                <a:sym typeface="Century Gothic"/>
              </a:defRPr>
            </a:lvl9pPr>
          </a:lstStyle>
          <a:p/>
        </p:txBody>
      </p:sp>
      <p:sp>
        <p:nvSpPr>
          <p:cNvPr id="91" name="Google Shape;91;p10"/>
          <p:cNvSpPr txBox="1"/>
          <p:nvPr>
            <p:ph idx="9" type="body"/>
          </p:nvPr>
        </p:nvSpPr>
        <p:spPr>
          <a:xfrm>
            <a:off x="5987576" y="3888001"/>
            <a:ext cx="2287800" cy="632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accent1"/>
              </a:buClr>
              <a:buSzPts val="800"/>
              <a:buFont typeface="Noto Sans Symbols"/>
              <a:buNone/>
              <a:defRPr b="0" i="0" sz="1100" u="none" cap="none" strike="noStrike">
                <a:solidFill>
                  <a:srgbClr val="0A73C6"/>
                </a:solidFill>
                <a:latin typeface="Century Gothic"/>
                <a:ea typeface="Century Gothic"/>
                <a:cs typeface="Century Gothic"/>
                <a:sym typeface="Century Gothic"/>
              </a:defRPr>
            </a:lvl1pPr>
            <a:lvl2pPr indent="-228600" lvl="1" marL="914400" marR="0" algn="l">
              <a:lnSpc>
                <a:spcPct val="100000"/>
              </a:lnSpc>
              <a:spcBef>
                <a:spcPts val="800"/>
              </a:spcBef>
              <a:spcAft>
                <a:spcPts val="0"/>
              </a:spcAft>
              <a:buClr>
                <a:schemeClr val="accent1"/>
              </a:buClr>
              <a:buSzPts val="700"/>
              <a:buFont typeface="Noto Sans Symbols"/>
              <a:buNone/>
              <a:defRPr b="0" i="0" sz="900" u="none" cap="none" strike="noStrike">
                <a:solidFill>
                  <a:srgbClr val="0A73C6"/>
                </a:solidFill>
                <a:latin typeface="Century Gothic"/>
                <a:ea typeface="Century Gothic"/>
                <a:cs typeface="Century Gothic"/>
                <a:sym typeface="Century Gothic"/>
              </a:defRPr>
            </a:lvl2pPr>
            <a:lvl3pPr indent="-228600" lvl="2" marL="1371600" marR="0" algn="l">
              <a:lnSpc>
                <a:spcPct val="100000"/>
              </a:lnSpc>
              <a:spcBef>
                <a:spcPts val="800"/>
              </a:spcBef>
              <a:spcAft>
                <a:spcPts val="0"/>
              </a:spcAft>
              <a:buClr>
                <a:schemeClr val="accent1"/>
              </a:buClr>
              <a:buSzPts val="600"/>
              <a:buFont typeface="Noto Sans Symbols"/>
              <a:buNone/>
              <a:defRPr b="0" i="0" sz="800" u="none" cap="none" strike="noStrike">
                <a:solidFill>
                  <a:srgbClr val="0A73C6"/>
                </a:solidFill>
                <a:latin typeface="Century Gothic"/>
                <a:ea typeface="Century Gothic"/>
                <a:cs typeface="Century Gothic"/>
                <a:sym typeface="Century Gothic"/>
              </a:defRPr>
            </a:lvl3pPr>
            <a:lvl4pPr indent="-228600" lvl="3" marL="1828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4pPr>
            <a:lvl5pPr indent="-228600" lvl="4" marL="22860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5pPr>
            <a:lvl6pPr indent="-228600" lvl="5" marL="27432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6pPr>
            <a:lvl7pPr indent="-228600" lvl="6" marL="32004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7pPr>
            <a:lvl8pPr indent="-228600" lvl="7" marL="36576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8pPr>
            <a:lvl9pPr indent="-228600" lvl="8" marL="4114800" marR="0" algn="l">
              <a:lnSpc>
                <a:spcPct val="100000"/>
              </a:lnSpc>
              <a:spcBef>
                <a:spcPts val="800"/>
              </a:spcBef>
              <a:spcAft>
                <a:spcPts val="0"/>
              </a:spcAft>
              <a:buClr>
                <a:schemeClr val="accent1"/>
              </a:buClr>
              <a:buSzPts val="500"/>
              <a:buFont typeface="Noto Sans Symbols"/>
              <a:buNone/>
              <a:defRPr b="0" i="0" sz="700" u="none" cap="none" strike="noStrike">
                <a:solidFill>
                  <a:srgbClr val="0A73C6"/>
                </a:solidFill>
                <a:latin typeface="Century Gothic"/>
                <a:ea typeface="Century Gothic"/>
                <a:cs typeface="Century Gothic"/>
                <a:sym typeface="Century Gothic"/>
              </a:defRPr>
            </a:lvl9pPr>
          </a:lstStyle>
          <a:p/>
        </p:txBody>
      </p:sp>
      <p:cxnSp>
        <p:nvCxnSpPr>
          <p:cNvPr id="92" name="Google Shape;92;p10"/>
          <p:cNvCxnSpPr/>
          <p:nvPr/>
        </p:nvCxnSpPr>
        <p:spPr>
          <a:xfrm>
            <a:off x="3291115" y="1952625"/>
            <a:ext cx="0" cy="26382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93" name="Google Shape;93;p10"/>
          <p:cNvCxnSpPr/>
          <p:nvPr/>
        </p:nvCxnSpPr>
        <p:spPr>
          <a:xfrm>
            <a:off x="5851429" y="1952625"/>
            <a:ext cx="0" cy="26193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94" name="Google Shape;94;p10"/>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95" name="Google Shape;95;p10"/>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96" name="Google Shape;96;p1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866216" y="1952625"/>
            <a:ext cx="6571200" cy="2562300"/>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00000"/>
              </a:lnSpc>
              <a:spcBef>
                <a:spcPts val="800"/>
              </a:spcBef>
              <a:spcAft>
                <a:spcPts val="0"/>
              </a:spcAft>
              <a:buClr>
                <a:schemeClr val="accent1"/>
              </a:buClr>
              <a:buSzPts val="1100"/>
              <a:buFont typeface="Noto Sans Symbols"/>
              <a:buChar char="▶"/>
              <a:defRPr b="0" i="0" sz="1400" u="none" cap="none" strike="noStrike">
                <a:solidFill>
                  <a:srgbClr val="0A73C6"/>
                </a:solidFill>
                <a:latin typeface="Century Gothic"/>
                <a:ea typeface="Century Gothic"/>
                <a:cs typeface="Century Gothic"/>
                <a:sym typeface="Century Gothic"/>
              </a:defRPr>
            </a:lvl1pPr>
            <a:lvl2pPr indent="-292100" lvl="1" marL="914400" marR="0" rtl="0" algn="l">
              <a:lnSpc>
                <a:spcPct val="100000"/>
              </a:lnSpc>
              <a:spcBef>
                <a:spcPts val="800"/>
              </a:spcBef>
              <a:spcAft>
                <a:spcPts val="0"/>
              </a:spcAft>
              <a:buClr>
                <a:schemeClr val="accent1"/>
              </a:buClr>
              <a:buSzPts val="1000"/>
              <a:buFont typeface="Noto Sans Symbols"/>
              <a:buChar char="▶"/>
              <a:defRPr b="0" i="0" sz="1200" u="none" cap="none" strike="noStrike">
                <a:solidFill>
                  <a:srgbClr val="0A73C6"/>
                </a:solidFill>
                <a:latin typeface="Century Gothic"/>
                <a:ea typeface="Century Gothic"/>
                <a:cs typeface="Century Gothic"/>
                <a:sym typeface="Century Gothic"/>
              </a:defRPr>
            </a:lvl2pPr>
            <a:lvl3pPr indent="-279400" lvl="2" marL="1371600" marR="0" rtl="0" algn="l">
              <a:lnSpc>
                <a:spcPct val="100000"/>
              </a:lnSpc>
              <a:spcBef>
                <a:spcPts val="800"/>
              </a:spcBef>
              <a:spcAft>
                <a:spcPts val="0"/>
              </a:spcAft>
              <a:buClr>
                <a:schemeClr val="accent1"/>
              </a:buClr>
              <a:buSzPts val="800"/>
              <a:buFont typeface="Noto Sans Symbols"/>
              <a:buChar char="▶"/>
              <a:defRPr b="0" i="0" sz="1100" u="none" cap="none" strike="noStrike">
                <a:solidFill>
                  <a:srgbClr val="0A73C6"/>
                </a:solidFill>
                <a:latin typeface="Century Gothic"/>
                <a:ea typeface="Century Gothic"/>
                <a:cs typeface="Century Gothic"/>
                <a:sym typeface="Century Gothic"/>
              </a:defRPr>
            </a:lvl3pPr>
            <a:lvl4pPr indent="-273050" lvl="3" marL="1828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4pPr>
            <a:lvl5pPr indent="-273050" lvl="4" marL="22860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0A73C6"/>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10" name="Google Shape;10;p1"/>
          <p:cNvSpPr/>
          <p:nvPr/>
        </p:nvSpPr>
        <p:spPr>
          <a:xfrm>
            <a:off x="7828359" y="0"/>
            <a:ext cx="514200" cy="8574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 name="Google Shape;11;p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helm.sh/"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maastrichtu-ids.github.io/dsri-documentation/"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github.com/MaastrichtU-IDS/dsri-documentation/issues" TargetMode="External"/><Relationship Id="rId4" Type="http://schemas.openxmlformats.org/officeDocument/2006/relationships/hyperlink" Target="https://github.com/MaastrichtU-IDS/dsri-documentation/projects/1" TargetMode="External"/><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maastrichtu-ids.github.io/dsri-workshop-start-ap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8.png"/><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txBox="1"/>
          <p:nvPr>
            <p:ph type="ctrTitle"/>
          </p:nvPr>
        </p:nvSpPr>
        <p:spPr>
          <a:xfrm>
            <a:off x="871166" y="1589700"/>
            <a:ext cx="6619200" cy="2008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solidFill>
                  <a:schemeClr val="dk2"/>
                </a:solidFill>
                <a:latin typeface="Arial"/>
                <a:ea typeface="Arial"/>
                <a:cs typeface="Arial"/>
                <a:sym typeface="Arial"/>
              </a:rPr>
              <a:t>DSRI Community Event</a:t>
            </a:r>
            <a:endParaRPr>
              <a:solidFill>
                <a:schemeClr val="dk2"/>
              </a:solidFill>
              <a:latin typeface="Arial"/>
              <a:ea typeface="Arial"/>
              <a:cs typeface="Arial"/>
              <a:sym typeface="Arial"/>
            </a:endParaRPr>
          </a:p>
        </p:txBody>
      </p:sp>
      <p:pic>
        <p:nvPicPr>
          <p:cNvPr id="119" name="Google Shape;119;p14"/>
          <p:cNvPicPr preferRelativeResize="0"/>
          <p:nvPr/>
        </p:nvPicPr>
        <p:blipFill>
          <a:blip r:embed="rId3">
            <a:alphaModFix/>
          </a:blip>
          <a:stretch>
            <a:fillRect/>
          </a:stretch>
        </p:blipFill>
        <p:spPr>
          <a:xfrm>
            <a:off x="4919875" y="61250"/>
            <a:ext cx="2879875" cy="931300"/>
          </a:xfrm>
          <a:prstGeom prst="rect">
            <a:avLst/>
          </a:prstGeom>
          <a:noFill/>
          <a:ln>
            <a:noFill/>
          </a:ln>
        </p:spPr>
      </p:pic>
      <p:sp>
        <p:nvSpPr>
          <p:cNvPr id="120" name="Google Shape;120;p14"/>
          <p:cNvSpPr txBox="1"/>
          <p:nvPr>
            <p:ph idx="1" type="subTitle"/>
          </p:nvPr>
        </p:nvSpPr>
        <p:spPr>
          <a:xfrm>
            <a:off x="6778799" y="4490200"/>
            <a:ext cx="2076600" cy="373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2nd December 2020</a:t>
            </a:r>
            <a:endParaRPr/>
          </a:p>
        </p:txBody>
      </p:sp>
      <p:pic>
        <p:nvPicPr>
          <p:cNvPr id="121" name="Google Shape;121;p14"/>
          <p:cNvPicPr preferRelativeResize="0"/>
          <p:nvPr/>
        </p:nvPicPr>
        <p:blipFill>
          <a:blip r:embed="rId4">
            <a:alphaModFix/>
          </a:blip>
          <a:stretch>
            <a:fillRect/>
          </a:stretch>
        </p:blipFill>
        <p:spPr>
          <a:xfrm>
            <a:off x="122200" y="4626425"/>
            <a:ext cx="1066800" cy="37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154625" y="33192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300">
                <a:solidFill>
                  <a:schemeClr val="dk2"/>
                </a:solidFill>
              </a:rPr>
              <a:t>DSRI configuration</a:t>
            </a:r>
            <a:endParaRPr/>
          </a:p>
        </p:txBody>
      </p:sp>
      <p:pic>
        <p:nvPicPr>
          <p:cNvPr id="201" name="Google Shape;201;p23"/>
          <p:cNvPicPr preferRelativeResize="0"/>
          <p:nvPr/>
        </p:nvPicPr>
        <p:blipFill>
          <a:blip r:embed="rId3">
            <a:alphaModFix/>
          </a:blip>
          <a:stretch>
            <a:fillRect/>
          </a:stretch>
        </p:blipFill>
        <p:spPr>
          <a:xfrm>
            <a:off x="232521" y="1659550"/>
            <a:ext cx="4126025" cy="2559125"/>
          </a:xfrm>
          <a:prstGeom prst="rect">
            <a:avLst/>
          </a:prstGeom>
          <a:noFill/>
          <a:ln>
            <a:noFill/>
          </a:ln>
        </p:spPr>
      </p:pic>
      <p:sp>
        <p:nvSpPr>
          <p:cNvPr id="202" name="Google Shape;202;p23"/>
          <p:cNvSpPr txBox="1"/>
          <p:nvPr/>
        </p:nvSpPr>
        <p:spPr>
          <a:xfrm>
            <a:off x="5096650" y="962250"/>
            <a:ext cx="3763500" cy="31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dk2"/>
                </a:solidFill>
                <a:latin typeface="Helvetica Neue"/>
                <a:ea typeface="Helvetica Neue"/>
                <a:cs typeface="Helvetica Neue"/>
                <a:sym typeface="Helvetica Neue"/>
              </a:rPr>
              <a:t>Cluster as of November, 2020</a:t>
            </a:r>
            <a:br>
              <a:rPr lang="en">
                <a:solidFill>
                  <a:schemeClr val="dk2"/>
                </a:solidFill>
                <a:latin typeface="Helvetica Neue"/>
                <a:ea typeface="Helvetica Neue"/>
                <a:cs typeface="Helvetica Neue"/>
                <a:sym typeface="Helvetica Neue"/>
              </a:rPr>
            </a:br>
            <a:r>
              <a:rPr lang="en">
                <a:solidFill>
                  <a:schemeClr val="dk2"/>
                </a:solidFill>
                <a:latin typeface="Helvetica Neue"/>
                <a:ea typeface="Helvetica Neue"/>
                <a:cs typeface="Helvetica Neue"/>
                <a:sym typeface="Helvetica Neue"/>
              </a:rPr>
              <a:t>16x CPU nodes </a:t>
            </a:r>
            <a:br>
              <a:rPr lang="en">
                <a:solidFill>
                  <a:schemeClr val="dk2"/>
                </a:solidFill>
                <a:latin typeface="Helvetica Neue"/>
                <a:ea typeface="Helvetica Neue"/>
                <a:cs typeface="Helvetica Neue"/>
                <a:sym typeface="Helvetica Neue"/>
              </a:rPr>
            </a:br>
            <a:r>
              <a:rPr lang="en">
                <a:solidFill>
                  <a:schemeClr val="dk2"/>
                </a:solidFill>
                <a:latin typeface="Helvetica Neue"/>
                <a:ea typeface="Helvetica Neue"/>
                <a:cs typeface="Helvetica Neue"/>
                <a:sym typeface="Helvetica Neue"/>
              </a:rPr>
              <a:t>	2x AMD EPYC 7551</a:t>
            </a:r>
            <a:br>
              <a:rPr lang="en">
                <a:solidFill>
                  <a:schemeClr val="dk2"/>
                </a:solidFill>
                <a:latin typeface="Helvetica Neue"/>
                <a:ea typeface="Helvetica Neue"/>
                <a:cs typeface="Helvetica Neue"/>
                <a:sym typeface="Helvetica Neue"/>
              </a:rPr>
            </a:br>
            <a:r>
              <a:rPr lang="en">
                <a:solidFill>
                  <a:schemeClr val="dk2"/>
                </a:solidFill>
                <a:latin typeface="Helvetica Neue"/>
                <a:ea typeface="Helvetica Neue"/>
                <a:cs typeface="Helvetica Neue"/>
                <a:sym typeface="Helvetica Neue"/>
              </a:rPr>
              <a:t>	512 GB Memory</a:t>
            </a:r>
            <a:endParaRPr>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	120TB (1920TB total)</a:t>
            </a:r>
            <a:br>
              <a:rPr lang="en">
                <a:solidFill>
                  <a:schemeClr val="dk2"/>
                </a:solidFill>
                <a:latin typeface="Helvetica Neue"/>
                <a:ea typeface="Helvetica Neue"/>
                <a:cs typeface="Helvetica Neue"/>
                <a:sym typeface="Helvetica Neue"/>
              </a:rPr>
            </a:br>
            <a:r>
              <a:rPr lang="en">
                <a:solidFill>
                  <a:schemeClr val="dk2"/>
                </a:solidFill>
                <a:latin typeface="Helvetica Neue"/>
                <a:ea typeface="Helvetica Neue"/>
                <a:cs typeface="Helvetica Neue"/>
                <a:sym typeface="Helvetica Neue"/>
              </a:rPr>
              <a:t>1x GPU node (Nvidia DGX-1) </a:t>
            </a:r>
            <a:endParaRPr>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    8x NVIDIA Tesla V100 32 GB/GPU       </a:t>
            </a:r>
            <a:endParaRPr>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    40,960 Nvidia CUDA cores </a:t>
            </a:r>
            <a:endParaRPr>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    5,120 Tensor Cores</a:t>
            </a:r>
            <a:br>
              <a:rPr lang="en">
                <a:solidFill>
                  <a:schemeClr val="dk2"/>
                </a:solidFill>
                <a:latin typeface="Helvetica Neue"/>
                <a:ea typeface="Helvetica Neue"/>
                <a:cs typeface="Helvetica Neue"/>
                <a:sym typeface="Helvetica Neue"/>
              </a:rPr>
            </a:br>
            <a:r>
              <a:rPr lang="en">
                <a:solidFill>
                  <a:schemeClr val="dk2"/>
                </a:solidFill>
                <a:latin typeface="Helvetica Neue"/>
                <a:ea typeface="Helvetica Neue"/>
                <a:cs typeface="Helvetica Neue"/>
                <a:sym typeface="Helvetica Neue"/>
              </a:rPr>
              <a:t>40 Gb/s interconnects</a:t>
            </a:r>
            <a:endParaRPr>
              <a:solidFill>
                <a:schemeClr val="dk2"/>
              </a:solidFill>
              <a:latin typeface="Helvetica Neue"/>
              <a:ea typeface="Helvetica Neue"/>
              <a:cs typeface="Helvetica Neue"/>
              <a:sym typeface="Helvetica Neue"/>
            </a:endParaRPr>
          </a:p>
        </p:txBody>
      </p:sp>
      <p:pic>
        <p:nvPicPr>
          <p:cNvPr id="203" name="Google Shape;203;p23"/>
          <p:cNvPicPr preferRelativeResize="0"/>
          <p:nvPr/>
        </p:nvPicPr>
        <p:blipFill>
          <a:blip r:embed="rId4">
            <a:alphaModFix/>
          </a:blip>
          <a:stretch>
            <a:fillRect/>
          </a:stretch>
        </p:blipFill>
        <p:spPr>
          <a:xfrm>
            <a:off x="4956343" y="3632893"/>
            <a:ext cx="3947826" cy="135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02625" y="263375"/>
            <a:ext cx="76575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3300"/>
              <a:buNone/>
            </a:pPr>
            <a:r>
              <a:rPr lang="en" sz="3300">
                <a:solidFill>
                  <a:schemeClr val="dk2"/>
                </a:solidFill>
              </a:rPr>
              <a:t>What can be done on the DSRI</a:t>
            </a:r>
            <a:endParaRPr/>
          </a:p>
        </p:txBody>
      </p:sp>
      <p:sp>
        <p:nvSpPr>
          <p:cNvPr id="209" name="Google Shape;209;p24"/>
          <p:cNvSpPr txBox="1"/>
          <p:nvPr>
            <p:ph idx="1" type="body"/>
          </p:nvPr>
        </p:nvSpPr>
        <p:spPr>
          <a:xfrm>
            <a:off x="311700" y="923875"/>
            <a:ext cx="8520600" cy="4044300"/>
          </a:xfrm>
          <a:prstGeom prst="rect">
            <a:avLst/>
          </a:prstGeom>
          <a:noFill/>
          <a:ln>
            <a:noFill/>
          </a:ln>
        </p:spPr>
        <p:txBody>
          <a:bodyPr anchorCtr="0" anchor="t" bIns="34275" lIns="68575" spcFirstLastPara="1" rIns="68575" wrap="square" tIns="34275">
            <a:noAutofit/>
          </a:bodyPr>
          <a:lstStyle/>
          <a:p>
            <a:pPr indent="-247650" lvl="0" marL="342900" marR="0" rtl="0" algn="l">
              <a:lnSpc>
                <a:spcPct val="100000"/>
              </a:lnSpc>
              <a:spcBef>
                <a:spcPts val="800"/>
              </a:spcBef>
              <a:spcAft>
                <a:spcPts val="0"/>
              </a:spcAft>
              <a:buClr>
                <a:schemeClr val="dk2"/>
              </a:buClr>
              <a:buSzPts val="1300"/>
              <a:buFont typeface="Noto Sans Symbols"/>
              <a:buChar char="▶"/>
            </a:pPr>
            <a:r>
              <a:rPr lang="en" sz="1600">
                <a:solidFill>
                  <a:schemeClr val="dk2"/>
                </a:solidFill>
              </a:rPr>
              <a:t>Run </a:t>
            </a:r>
            <a:r>
              <a:rPr b="1" lang="en" sz="1600">
                <a:solidFill>
                  <a:schemeClr val="dk2"/>
                </a:solidFill>
              </a:rPr>
              <a:t>Data Science applications</a:t>
            </a:r>
            <a:r>
              <a:rPr lang="en" sz="1600">
                <a:solidFill>
                  <a:schemeClr val="dk2"/>
                </a:solidFill>
              </a:rPr>
              <a:t> in Docker container 🐳 on the UM network</a:t>
            </a:r>
            <a:endParaRPr sz="16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JupyterLab (scipy, tensorflow, all-spark, and more)</a:t>
            </a:r>
            <a:endParaRPr sz="14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JupyterHub with GitHub authentication</a:t>
            </a:r>
            <a:endParaRPr sz="14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RStudio, with a complementary Shiny server</a:t>
            </a:r>
            <a:endParaRPr sz="14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VisualStudio Code server</a:t>
            </a:r>
            <a:endParaRPr sz="14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Tensorflow or PyTorch on Nvidia GPU</a:t>
            </a:r>
            <a:endParaRPr sz="14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SQL, NoSQL and Graph databases (PostgreSQL, MongoDB, Blazegraph...)</a:t>
            </a:r>
            <a:endParaRPr sz="1400">
              <a:solidFill>
                <a:schemeClr val="dk2"/>
              </a:solidFill>
            </a:endParaRPr>
          </a:p>
          <a:p>
            <a:pPr indent="-241300" lvl="1" marL="685800" rtl="0" algn="l">
              <a:lnSpc>
                <a:spcPct val="100000"/>
              </a:lnSpc>
              <a:spcBef>
                <a:spcPts val="800"/>
              </a:spcBef>
              <a:spcAft>
                <a:spcPts val="0"/>
              </a:spcAft>
              <a:buClr>
                <a:schemeClr val="dk2"/>
              </a:buClr>
              <a:buSzPts val="1200"/>
              <a:buFont typeface="Noto Sans Symbols"/>
              <a:buChar char="⮚"/>
            </a:pPr>
            <a:r>
              <a:rPr lang="en" sz="1400">
                <a:solidFill>
                  <a:schemeClr val="dk2"/>
                </a:solidFill>
              </a:rPr>
              <a:t>Apache Flink cluster for Streaming applications</a:t>
            </a:r>
            <a:endParaRPr sz="1400">
              <a:solidFill>
                <a:schemeClr val="dk2"/>
              </a:solidFill>
            </a:endParaRPr>
          </a:p>
          <a:p>
            <a:pPr indent="-254000" lvl="0" marL="342900" rtl="0" algn="l">
              <a:lnSpc>
                <a:spcPct val="100000"/>
              </a:lnSpc>
              <a:spcBef>
                <a:spcPts val="800"/>
              </a:spcBef>
              <a:spcAft>
                <a:spcPts val="0"/>
              </a:spcAft>
              <a:buClr>
                <a:schemeClr val="dk2"/>
              </a:buClr>
              <a:buSzPts val="1400"/>
              <a:buChar char="▶"/>
            </a:pPr>
            <a:r>
              <a:rPr lang="en">
                <a:solidFill>
                  <a:schemeClr val="dk2"/>
                </a:solidFill>
              </a:rPr>
              <a:t>You can also d</a:t>
            </a:r>
            <a:r>
              <a:rPr lang="en" sz="1400">
                <a:solidFill>
                  <a:schemeClr val="dk2"/>
                </a:solidFill>
              </a:rPr>
              <a:t>eploy </a:t>
            </a:r>
            <a:r>
              <a:rPr b="1" lang="en" sz="1400">
                <a:solidFill>
                  <a:schemeClr val="dk2"/>
                </a:solidFill>
              </a:rPr>
              <a:t>any customized container image</a:t>
            </a:r>
            <a:r>
              <a:rPr lang="en" sz="1400">
                <a:solidFill>
                  <a:schemeClr val="dk2"/>
                </a:solidFill>
              </a:rPr>
              <a:t> (Docker)</a:t>
            </a:r>
            <a:endParaRPr>
              <a:solidFill>
                <a:schemeClr val="dk2"/>
              </a:solidFill>
            </a:endParaRPr>
          </a:p>
          <a:p>
            <a:pPr indent="-228600" lvl="1" marL="685800" rtl="0" algn="l">
              <a:lnSpc>
                <a:spcPct val="100000"/>
              </a:lnSpc>
              <a:spcBef>
                <a:spcPts val="800"/>
              </a:spcBef>
              <a:spcAft>
                <a:spcPts val="0"/>
              </a:spcAft>
              <a:buClr>
                <a:schemeClr val="dk2"/>
              </a:buClr>
              <a:buSzPts val="1000"/>
              <a:buChar char="⮚"/>
            </a:pPr>
            <a:r>
              <a:t/>
            </a:r>
            <a:endParaRPr>
              <a:solidFill>
                <a:schemeClr val="dk2"/>
              </a:solidFill>
            </a:endParaRPr>
          </a:p>
        </p:txBody>
      </p:sp>
      <p:sp>
        <p:nvSpPr>
          <p:cNvPr id="210" name="Google Shape;210;p24"/>
          <p:cNvSpPr txBox="1"/>
          <p:nvPr>
            <p:ph idx="12" type="sldNum"/>
          </p:nvPr>
        </p:nvSpPr>
        <p:spPr>
          <a:xfrm>
            <a:off x="8472458" y="4663217"/>
            <a:ext cx="548700" cy="3936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descr="Logo&#10;&#10;Description automatically generated" id="211" name="Google Shape;211;p24"/>
          <p:cNvPicPr preferRelativeResize="0"/>
          <p:nvPr/>
        </p:nvPicPr>
        <p:blipFill rotWithShape="1">
          <a:blip r:embed="rId3">
            <a:alphaModFix/>
          </a:blip>
          <a:srcRect b="0" l="0" r="0" t="0"/>
          <a:stretch/>
        </p:blipFill>
        <p:spPr>
          <a:xfrm>
            <a:off x="7073320" y="1564643"/>
            <a:ext cx="1510610" cy="530224"/>
          </a:xfrm>
          <a:prstGeom prst="rect">
            <a:avLst/>
          </a:prstGeom>
          <a:noFill/>
          <a:ln>
            <a:noFill/>
          </a:ln>
        </p:spPr>
      </p:pic>
      <p:pic>
        <p:nvPicPr>
          <p:cNvPr descr="Logo, company name&#10;&#10;Description automatically generated" id="212" name="Google Shape;212;p24"/>
          <p:cNvPicPr preferRelativeResize="0"/>
          <p:nvPr/>
        </p:nvPicPr>
        <p:blipFill rotWithShape="1">
          <a:blip r:embed="rId4">
            <a:alphaModFix/>
          </a:blip>
          <a:srcRect b="0" l="0" r="0" t="0"/>
          <a:stretch/>
        </p:blipFill>
        <p:spPr>
          <a:xfrm>
            <a:off x="8078729" y="2150390"/>
            <a:ext cx="727005" cy="842720"/>
          </a:xfrm>
          <a:prstGeom prst="rect">
            <a:avLst/>
          </a:prstGeom>
          <a:noFill/>
          <a:ln>
            <a:noFill/>
          </a:ln>
        </p:spPr>
      </p:pic>
      <p:pic>
        <p:nvPicPr>
          <p:cNvPr descr="Logo, company name&#10;&#10;Description automatically generated" id="213" name="Google Shape;213;p24"/>
          <p:cNvPicPr preferRelativeResize="0"/>
          <p:nvPr/>
        </p:nvPicPr>
        <p:blipFill rotWithShape="1">
          <a:blip r:embed="rId5">
            <a:alphaModFix/>
          </a:blip>
          <a:srcRect b="0" l="0" r="0" t="0"/>
          <a:stretch/>
        </p:blipFill>
        <p:spPr>
          <a:xfrm>
            <a:off x="7392929" y="3737610"/>
            <a:ext cx="1632858" cy="571500"/>
          </a:xfrm>
          <a:prstGeom prst="rect">
            <a:avLst/>
          </a:prstGeom>
          <a:noFill/>
          <a:ln>
            <a:noFill/>
          </a:ln>
        </p:spPr>
      </p:pic>
      <p:pic>
        <p:nvPicPr>
          <p:cNvPr descr="Logo&#10;&#10;Description automatically generated" id="214" name="Google Shape;214;p24"/>
          <p:cNvPicPr preferRelativeResize="0"/>
          <p:nvPr/>
        </p:nvPicPr>
        <p:blipFill rotWithShape="1">
          <a:blip r:embed="rId6">
            <a:alphaModFix/>
          </a:blip>
          <a:srcRect b="0" l="0" r="0" t="0"/>
          <a:stretch/>
        </p:blipFill>
        <p:spPr>
          <a:xfrm>
            <a:off x="6208348" y="3498901"/>
            <a:ext cx="864972" cy="448704"/>
          </a:xfrm>
          <a:prstGeom prst="rect">
            <a:avLst/>
          </a:prstGeom>
          <a:noFill/>
          <a:ln>
            <a:noFill/>
          </a:ln>
        </p:spPr>
      </p:pic>
      <p:pic>
        <p:nvPicPr>
          <p:cNvPr descr="Logo, icon&#10;&#10;Description automatically generated" id="215" name="Google Shape;215;p24"/>
          <p:cNvPicPr preferRelativeResize="0"/>
          <p:nvPr/>
        </p:nvPicPr>
        <p:blipFill rotWithShape="1">
          <a:blip r:embed="rId7">
            <a:alphaModFix/>
          </a:blip>
          <a:srcRect b="0" l="0" r="0" t="0"/>
          <a:stretch/>
        </p:blipFill>
        <p:spPr>
          <a:xfrm>
            <a:off x="7465263" y="3107779"/>
            <a:ext cx="499617" cy="515161"/>
          </a:xfrm>
          <a:prstGeom prst="rect">
            <a:avLst/>
          </a:prstGeom>
          <a:noFill/>
          <a:ln>
            <a:noFill/>
          </a:ln>
        </p:spPr>
      </p:pic>
      <p:pic>
        <p:nvPicPr>
          <p:cNvPr descr="Logo, company name&#10;&#10;Description automatically generated" id="216" name="Google Shape;216;p24"/>
          <p:cNvPicPr preferRelativeResize="0"/>
          <p:nvPr/>
        </p:nvPicPr>
        <p:blipFill rotWithShape="1">
          <a:blip r:embed="rId8">
            <a:alphaModFix/>
          </a:blip>
          <a:srcRect b="0" l="0" r="0" t="0"/>
          <a:stretch/>
        </p:blipFill>
        <p:spPr>
          <a:xfrm>
            <a:off x="6882204" y="4309110"/>
            <a:ext cx="463630" cy="463630"/>
          </a:xfrm>
          <a:prstGeom prst="rect">
            <a:avLst/>
          </a:prstGeom>
          <a:noFill/>
          <a:ln>
            <a:noFill/>
          </a:ln>
        </p:spPr>
      </p:pic>
      <p:pic>
        <p:nvPicPr>
          <p:cNvPr id="217" name="Google Shape;217;p24"/>
          <p:cNvPicPr preferRelativeResize="0"/>
          <p:nvPr/>
        </p:nvPicPr>
        <p:blipFill rotWithShape="1">
          <a:blip r:embed="rId9">
            <a:alphaModFix/>
          </a:blip>
          <a:srcRect b="68719" l="3841" r="90562" t="-1757"/>
          <a:stretch/>
        </p:blipFill>
        <p:spPr>
          <a:xfrm>
            <a:off x="6115055" y="4130948"/>
            <a:ext cx="502918" cy="677355"/>
          </a:xfrm>
          <a:prstGeom prst="rect">
            <a:avLst/>
          </a:prstGeom>
          <a:noFill/>
          <a:ln>
            <a:noFill/>
          </a:ln>
        </p:spPr>
      </p:pic>
      <p:pic>
        <p:nvPicPr>
          <p:cNvPr id="218" name="Google Shape;218;p24"/>
          <p:cNvPicPr preferRelativeResize="0"/>
          <p:nvPr/>
        </p:nvPicPr>
        <p:blipFill rotWithShape="1">
          <a:blip r:embed="rId9">
            <a:alphaModFix/>
          </a:blip>
          <a:srcRect b="66983" l="66000" r="26682" t="0"/>
          <a:stretch/>
        </p:blipFill>
        <p:spPr>
          <a:xfrm>
            <a:off x="6258052" y="1947031"/>
            <a:ext cx="669041" cy="688784"/>
          </a:xfrm>
          <a:prstGeom prst="rect">
            <a:avLst/>
          </a:prstGeom>
          <a:noFill/>
          <a:ln>
            <a:noFill/>
          </a:ln>
        </p:spPr>
      </p:pic>
      <p:pic>
        <p:nvPicPr>
          <p:cNvPr id="219" name="Google Shape;219;p24"/>
          <p:cNvPicPr preferRelativeResize="0"/>
          <p:nvPr/>
        </p:nvPicPr>
        <p:blipFill rotWithShape="1">
          <a:blip r:embed="rId9">
            <a:alphaModFix/>
          </a:blip>
          <a:srcRect b="0" l="66562" r="26683" t="70197"/>
          <a:stretch/>
        </p:blipFill>
        <p:spPr>
          <a:xfrm>
            <a:off x="7073323" y="2290453"/>
            <a:ext cx="617607" cy="6217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1202625" y="263375"/>
            <a:ext cx="76575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3300"/>
              <a:buNone/>
            </a:pPr>
            <a:r>
              <a:rPr lang="en" sz="3300">
                <a:solidFill>
                  <a:schemeClr val="dk2"/>
                </a:solidFill>
              </a:rPr>
              <a:t>Manage your applications</a:t>
            </a:r>
            <a:endParaRPr/>
          </a:p>
        </p:txBody>
      </p:sp>
      <p:sp>
        <p:nvSpPr>
          <p:cNvPr id="225" name="Google Shape;225;p25"/>
          <p:cNvSpPr txBox="1"/>
          <p:nvPr>
            <p:ph idx="1" type="body"/>
          </p:nvPr>
        </p:nvSpPr>
        <p:spPr>
          <a:xfrm>
            <a:off x="311700" y="923875"/>
            <a:ext cx="8520600" cy="4044300"/>
          </a:xfrm>
          <a:prstGeom prst="rect">
            <a:avLst/>
          </a:prstGeom>
          <a:noFill/>
          <a:ln>
            <a:noFill/>
          </a:ln>
        </p:spPr>
        <p:txBody>
          <a:bodyPr anchorCtr="0" anchor="t" bIns="34275" lIns="68575" spcFirstLastPara="1" rIns="68575" wrap="square" tIns="34275">
            <a:noAutofit/>
          </a:bodyPr>
          <a:lstStyle/>
          <a:p>
            <a:pPr indent="-247650" lvl="0" marL="342900" marR="0" rtl="0" algn="l">
              <a:lnSpc>
                <a:spcPct val="100000"/>
              </a:lnSpc>
              <a:spcBef>
                <a:spcPts val="800"/>
              </a:spcBef>
              <a:spcAft>
                <a:spcPts val="0"/>
              </a:spcAft>
              <a:buClr>
                <a:schemeClr val="dk2"/>
              </a:buClr>
              <a:buSzPts val="1300"/>
              <a:buFont typeface="Noto Sans Symbols"/>
              <a:buChar char="▶"/>
            </a:pPr>
            <a:r>
              <a:rPr lang="en" sz="1600">
                <a:solidFill>
                  <a:schemeClr val="dk2"/>
                </a:solidFill>
              </a:rPr>
              <a:t>Through the OpenShift Web UI (behind the VPN)</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0" lvl="0" marL="0" marR="0" rtl="0" algn="l">
              <a:lnSpc>
                <a:spcPct val="100000"/>
              </a:lnSpc>
              <a:spcBef>
                <a:spcPts val="800"/>
              </a:spcBef>
              <a:spcAft>
                <a:spcPts val="0"/>
              </a:spcAft>
              <a:buNone/>
            </a:pPr>
            <a:r>
              <a:t/>
            </a:r>
            <a:endParaRPr sz="1600">
              <a:solidFill>
                <a:schemeClr val="dk2"/>
              </a:solidFill>
            </a:endParaRPr>
          </a:p>
          <a:p>
            <a:pPr indent="-266700" lvl="0" marL="342900" marR="0" rtl="0" algn="l">
              <a:lnSpc>
                <a:spcPct val="100000"/>
              </a:lnSpc>
              <a:spcBef>
                <a:spcPts val="800"/>
              </a:spcBef>
              <a:spcAft>
                <a:spcPts val="0"/>
              </a:spcAft>
              <a:buClr>
                <a:schemeClr val="dk2"/>
              </a:buClr>
              <a:buSzPts val="1600"/>
              <a:buChar char="▶"/>
            </a:pPr>
            <a:r>
              <a:rPr lang="en" sz="1600">
                <a:solidFill>
                  <a:schemeClr val="dk2"/>
                </a:solidFill>
              </a:rPr>
              <a:t>Or through the terminal using the </a:t>
            </a:r>
            <a:r>
              <a:rPr b="1" lang="en" sz="1600">
                <a:solidFill>
                  <a:schemeClr val="dk2"/>
                </a:solidFill>
              </a:rPr>
              <a:t>oc</a:t>
            </a:r>
            <a:r>
              <a:rPr lang="en" sz="1600">
                <a:solidFill>
                  <a:schemeClr val="dk2"/>
                </a:solidFill>
              </a:rPr>
              <a:t> command line interface</a:t>
            </a:r>
            <a:endParaRPr sz="1600">
              <a:solidFill>
                <a:schemeClr val="dk2"/>
              </a:solidFill>
            </a:endParaRPr>
          </a:p>
          <a:p>
            <a:pPr indent="-266700" lvl="1" marL="685800" marR="0" rtl="0" algn="l">
              <a:lnSpc>
                <a:spcPct val="100000"/>
              </a:lnSpc>
              <a:spcBef>
                <a:spcPts val="0"/>
              </a:spcBef>
              <a:spcAft>
                <a:spcPts val="0"/>
              </a:spcAft>
              <a:buClr>
                <a:schemeClr val="dk2"/>
              </a:buClr>
              <a:buSzPts val="1600"/>
              <a:buChar char="⮚"/>
            </a:pPr>
            <a:r>
              <a:rPr lang="en" sz="1600">
                <a:solidFill>
                  <a:schemeClr val="dk2"/>
                </a:solidFill>
              </a:rPr>
              <a:t>Which is better for some operations, such as loading large datasets</a:t>
            </a:r>
            <a:endParaRPr sz="1600">
              <a:solidFill>
                <a:schemeClr val="dk2"/>
              </a:solidFill>
            </a:endParaRPr>
          </a:p>
          <a:p>
            <a:pPr indent="-228600" lvl="1" marL="685800" rtl="0" algn="l">
              <a:lnSpc>
                <a:spcPct val="100000"/>
              </a:lnSpc>
              <a:spcBef>
                <a:spcPts val="800"/>
              </a:spcBef>
              <a:spcAft>
                <a:spcPts val="0"/>
              </a:spcAft>
              <a:buClr>
                <a:schemeClr val="dk2"/>
              </a:buClr>
              <a:buSzPts val="1000"/>
              <a:buChar char="⮚"/>
            </a:pPr>
            <a:r>
              <a:t/>
            </a:r>
            <a:endParaRPr>
              <a:solidFill>
                <a:schemeClr val="dk2"/>
              </a:solidFill>
            </a:endParaRPr>
          </a:p>
        </p:txBody>
      </p:sp>
      <p:pic>
        <p:nvPicPr>
          <p:cNvPr id="226" name="Google Shape;226;p25"/>
          <p:cNvPicPr preferRelativeResize="0"/>
          <p:nvPr/>
        </p:nvPicPr>
        <p:blipFill>
          <a:blip r:embed="rId3">
            <a:alphaModFix/>
          </a:blip>
          <a:stretch>
            <a:fillRect/>
          </a:stretch>
        </p:blipFill>
        <p:spPr>
          <a:xfrm>
            <a:off x="1104325" y="1407675"/>
            <a:ext cx="6935352" cy="2749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6"/>
          <p:cNvPicPr preferRelativeResize="0"/>
          <p:nvPr/>
        </p:nvPicPr>
        <p:blipFill>
          <a:blip r:embed="rId3">
            <a:alphaModFix/>
          </a:blip>
          <a:stretch>
            <a:fillRect/>
          </a:stretch>
        </p:blipFill>
        <p:spPr>
          <a:xfrm>
            <a:off x="110888" y="2943725"/>
            <a:ext cx="2847099" cy="1391400"/>
          </a:xfrm>
          <a:prstGeom prst="rect">
            <a:avLst/>
          </a:prstGeom>
          <a:noFill/>
          <a:ln>
            <a:noFill/>
          </a:ln>
        </p:spPr>
      </p:pic>
      <p:pic>
        <p:nvPicPr>
          <p:cNvPr id="232" name="Google Shape;232;p26"/>
          <p:cNvPicPr preferRelativeResize="0"/>
          <p:nvPr/>
        </p:nvPicPr>
        <p:blipFill>
          <a:blip r:embed="rId4">
            <a:alphaModFix/>
          </a:blip>
          <a:stretch>
            <a:fillRect/>
          </a:stretch>
        </p:blipFill>
        <p:spPr>
          <a:xfrm>
            <a:off x="3093360" y="2943725"/>
            <a:ext cx="2696225" cy="2010900"/>
          </a:xfrm>
          <a:prstGeom prst="rect">
            <a:avLst/>
          </a:prstGeom>
          <a:noFill/>
          <a:ln>
            <a:noFill/>
          </a:ln>
        </p:spPr>
      </p:pic>
      <p:pic>
        <p:nvPicPr>
          <p:cNvPr id="233" name="Google Shape;233;p26"/>
          <p:cNvPicPr preferRelativeResize="0"/>
          <p:nvPr/>
        </p:nvPicPr>
        <p:blipFill>
          <a:blip r:embed="rId5">
            <a:alphaModFix/>
          </a:blip>
          <a:stretch>
            <a:fillRect/>
          </a:stretch>
        </p:blipFill>
        <p:spPr>
          <a:xfrm>
            <a:off x="5924960" y="2943725"/>
            <a:ext cx="3108151" cy="1942595"/>
          </a:xfrm>
          <a:prstGeom prst="rect">
            <a:avLst/>
          </a:prstGeom>
          <a:noFill/>
          <a:ln>
            <a:noFill/>
          </a:ln>
        </p:spPr>
      </p:pic>
      <p:grpSp>
        <p:nvGrpSpPr>
          <p:cNvPr id="234" name="Google Shape;234;p26"/>
          <p:cNvGrpSpPr/>
          <p:nvPr/>
        </p:nvGrpSpPr>
        <p:grpSpPr>
          <a:xfrm>
            <a:off x="5632317" y="1189775"/>
            <a:ext cx="3305700" cy="3483050"/>
            <a:chOff x="5632317" y="1189775"/>
            <a:chExt cx="3305700" cy="3483050"/>
          </a:xfrm>
        </p:grpSpPr>
        <p:sp>
          <p:nvSpPr>
            <p:cNvPr id="235" name="Google Shape;235;p26"/>
            <p:cNvSpPr/>
            <p:nvPr/>
          </p:nvSpPr>
          <p:spPr>
            <a:xfrm>
              <a:off x="5632317" y="1189775"/>
              <a:ext cx="33057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Access your application through its web UI</a:t>
              </a:r>
              <a:endParaRPr>
                <a:solidFill>
                  <a:srgbClr val="FFFFFF"/>
                </a:solidFill>
                <a:latin typeface="Roboto"/>
                <a:ea typeface="Roboto"/>
                <a:cs typeface="Roboto"/>
                <a:sym typeface="Roboto"/>
              </a:endParaRPr>
            </a:p>
          </p:txBody>
        </p:sp>
        <p:sp>
          <p:nvSpPr>
            <p:cNvPr id="236" name="Google Shape;236;p26"/>
            <p:cNvSpPr txBox="1"/>
            <p:nvPr/>
          </p:nvSpPr>
          <p:spPr>
            <a:xfrm>
              <a:off x="6167076" y="2057125"/>
              <a:ext cx="24354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Using a URL created by the DSRI</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Or connect via the terminal</a:t>
              </a:r>
              <a:endParaRPr sz="1200">
                <a:latin typeface="Roboto"/>
                <a:ea typeface="Roboto"/>
                <a:cs typeface="Roboto"/>
                <a:sym typeface="Roboto"/>
              </a:endParaRPr>
            </a:p>
          </p:txBody>
        </p:sp>
      </p:grpSp>
      <p:grpSp>
        <p:nvGrpSpPr>
          <p:cNvPr id="237" name="Google Shape;237;p26"/>
          <p:cNvGrpSpPr/>
          <p:nvPr/>
        </p:nvGrpSpPr>
        <p:grpSpPr>
          <a:xfrm>
            <a:off x="0" y="1189989"/>
            <a:ext cx="3546900" cy="3482836"/>
            <a:chOff x="0" y="1189989"/>
            <a:chExt cx="3546900" cy="3482836"/>
          </a:xfrm>
        </p:grpSpPr>
        <p:sp>
          <p:nvSpPr>
            <p:cNvPr id="238" name="Google Shape;238;p26"/>
            <p:cNvSpPr/>
            <p:nvPr/>
          </p:nvSpPr>
          <p:spPr>
            <a:xfrm>
              <a:off x="0" y="1189989"/>
              <a:ext cx="35469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Find a template to deploy your data science application</a:t>
              </a:r>
              <a:endParaRPr>
                <a:solidFill>
                  <a:srgbClr val="FFFFFF"/>
                </a:solidFill>
                <a:latin typeface="Roboto"/>
                <a:ea typeface="Roboto"/>
                <a:cs typeface="Roboto"/>
                <a:sym typeface="Roboto"/>
              </a:endParaRPr>
            </a:p>
          </p:txBody>
        </p:sp>
        <p:sp>
          <p:nvSpPr>
            <p:cNvPr id="239" name="Google Shape;239;p26"/>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Ask for new templates if needed!</a:t>
              </a:r>
              <a:endParaRPr sz="1200">
                <a:latin typeface="Roboto"/>
                <a:ea typeface="Roboto"/>
                <a:cs typeface="Roboto"/>
                <a:sym typeface="Roboto"/>
              </a:endParaRPr>
            </a:p>
          </p:txBody>
        </p:sp>
      </p:grpSp>
      <p:grpSp>
        <p:nvGrpSpPr>
          <p:cNvPr id="240" name="Google Shape;240;p26"/>
          <p:cNvGrpSpPr/>
          <p:nvPr/>
        </p:nvGrpSpPr>
        <p:grpSpPr>
          <a:xfrm>
            <a:off x="2944204" y="1189775"/>
            <a:ext cx="3305700" cy="3483050"/>
            <a:chOff x="2944204" y="1189775"/>
            <a:chExt cx="3305700" cy="3483050"/>
          </a:xfrm>
        </p:grpSpPr>
        <p:sp>
          <p:nvSpPr>
            <p:cNvPr id="241" name="Google Shape;241;p26"/>
            <p:cNvSpPr/>
            <p:nvPr/>
          </p:nvSpPr>
          <p:spPr>
            <a:xfrm>
              <a:off x="2944204" y="1189775"/>
              <a:ext cx="33057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Provide a few parameters to start the application </a:t>
              </a:r>
              <a:endParaRPr>
                <a:solidFill>
                  <a:srgbClr val="FFFFFF"/>
                </a:solidFill>
                <a:latin typeface="Roboto"/>
                <a:ea typeface="Roboto"/>
                <a:cs typeface="Roboto"/>
                <a:sym typeface="Roboto"/>
              </a:endParaRPr>
            </a:p>
          </p:txBody>
        </p:sp>
        <p:sp>
          <p:nvSpPr>
            <p:cNvPr id="242" name="Google Shape;242;p26"/>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Such as name, password, storage location</a:t>
              </a:r>
              <a:endParaRPr sz="1200">
                <a:latin typeface="Roboto"/>
                <a:ea typeface="Roboto"/>
                <a:cs typeface="Roboto"/>
                <a:sym typeface="Roboto"/>
              </a:endParaRPr>
            </a:p>
          </p:txBody>
        </p:sp>
      </p:grpSp>
      <p:sp>
        <p:nvSpPr>
          <p:cNvPr id="243" name="Google Shape;243;p26"/>
          <p:cNvSpPr txBox="1"/>
          <p:nvPr>
            <p:ph type="title"/>
          </p:nvPr>
        </p:nvSpPr>
        <p:spPr>
          <a:xfrm>
            <a:off x="897825" y="263375"/>
            <a:ext cx="7657500" cy="57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600">
                <a:solidFill>
                  <a:schemeClr val="dk2"/>
                </a:solidFill>
              </a:rPr>
              <a:t>Deploy applications easily using templates</a:t>
            </a:r>
            <a:endParaRPr sz="17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897825" y="26337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chemeClr val="dk2"/>
                </a:solidFill>
              </a:rPr>
              <a:t>Or define your application deployment!</a:t>
            </a:r>
            <a:endParaRPr sz="2100">
              <a:latin typeface="Arial"/>
              <a:ea typeface="Arial"/>
              <a:cs typeface="Arial"/>
              <a:sym typeface="Arial"/>
            </a:endParaRPr>
          </a:p>
        </p:txBody>
      </p:sp>
      <p:sp>
        <p:nvSpPr>
          <p:cNvPr id="249" name="Google Shape;249;p27"/>
          <p:cNvSpPr txBox="1"/>
          <p:nvPr>
            <p:ph idx="1" type="body"/>
          </p:nvPr>
        </p:nvSpPr>
        <p:spPr>
          <a:xfrm>
            <a:off x="311700" y="923875"/>
            <a:ext cx="8520600" cy="4044300"/>
          </a:xfrm>
          <a:prstGeom prst="rect">
            <a:avLst/>
          </a:prstGeom>
        </p:spPr>
        <p:txBody>
          <a:bodyPr anchorCtr="0" anchor="t" bIns="34275" lIns="68575" spcFirstLastPara="1" rIns="68575" wrap="square" tIns="34275">
            <a:noAutofit/>
          </a:bodyPr>
          <a:lstStyle/>
          <a:p>
            <a:pPr indent="-317500" lvl="0" marL="457200" rtl="0" algn="l">
              <a:lnSpc>
                <a:spcPct val="150000"/>
              </a:lnSpc>
              <a:spcBef>
                <a:spcPts val="0"/>
              </a:spcBef>
              <a:spcAft>
                <a:spcPts val="0"/>
              </a:spcAft>
              <a:buClr>
                <a:schemeClr val="dk2"/>
              </a:buClr>
              <a:buSzPts val="1400"/>
              <a:buChar char="▶"/>
            </a:pPr>
            <a:r>
              <a:rPr lang="en" sz="1700">
                <a:solidFill>
                  <a:schemeClr val="dk2"/>
                </a:solidFill>
                <a:latin typeface="Arial"/>
                <a:ea typeface="Arial"/>
                <a:cs typeface="Arial"/>
                <a:sym typeface="Arial"/>
              </a:rPr>
              <a:t>Any Docker image can be deployed on the DSRI with a “bit” of configuration</a:t>
            </a:r>
            <a:endParaRPr sz="1700">
              <a:solidFill>
                <a:schemeClr val="dk2"/>
              </a:solidFill>
              <a:latin typeface="Arial"/>
              <a:ea typeface="Arial"/>
              <a:cs typeface="Arial"/>
              <a:sym typeface="Arial"/>
            </a:endParaRPr>
          </a:p>
          <a:p>
            <a:pPr indent="-273050" lvl="1" marL="6858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In short, you will need to write some YAML files to define the different how to deploy your app (port, storage, resources limitations, etc)</a:t>
            </a:r>
            <a:endParaRPr sz="1700">
              <a:solidFill>
                <a:schemeClr val="dk2"/>
              </a:solidFill>
              <a:latin typeface="Arial"/>
              <a:ea typeface="Arial"/>
              <a:cs typeface="Arial"/>
              <a:sym typeface="Arial"/>
            </a:endParaRPr>
          </a:p>
          <a:p>
            <a:pPr indent="-336550" lvl="0" marL="4572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The DSRI supports </a:t>
            </a:r>
            <a:r>
              <a:rPr b="1" lang="en" sz="1700" u="sng">
                <a:solidFill>
                  <a:schemeClr val="accent1"/>
                </a:solidFill>
                <a:latin typeface="Arial"/>
                <a:ea typeface="Arial"/>
                <a:cs typeface="Arial"/>
                <a:sym typeface="Arial"/>
                <a:hlinkClick r:id="rId3">
                  <a:extLst>
                    <a:ext uri="{A12FA001-AC4F-418D-AE19-62706E023703}">
                      <ahyp:hlinkClr val="tx"/>
                    </a:ext>
                  </a:extLst>
                </a:hlinkClick>
              </a:rPr>
              <a:t>Helm</a:t>
            </a:r>
            <a:r>
              <a:rPr lang="en" sz="1700">
                <a:solidFill>
                  <a:schemeClr val="dk2"/>
                </a:solidFill>
                <a:latin typeface="Arial"/>
                <a:ea typeface="Arial"/>
                <a:cs typeface="Arial"/>
                <a:sym typeface="Arial"/>
              </a:rPr>
              <a:t>, the package manager for Kubernetes</a:t>
            </a:r>
            <a:endParaRPr sz="1700">
              <a:solidFill>
                <a:schemeClr val="dk2"/>
              </a:solidFill>
              <a:latin typeface="Arial"/>
              <a:ea typeface="Arial"/>
              <a:cs typeface="Arial"/>
              <a:sym typeface="Arial"/>
            </a:endParaRPr>
          </a:p>
          <a:p>
            <a:pPr indent="-273050" lvl="1" marL="6858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To deploy existing deployments</a:t>
            </a:r>
            <a:endParaRPr sz="1700">
              <a:solidFill>
                <a:schemeClr val="dk2"/>
              </a:solidFill>
              <a:latin typeface="Arial"/>
              <a:ea typeface="Arial"/>
              <a:cs typeface="Arial"/>
              <a:sym typeface="Arial"/>
            </a:endParaRPr>
          </a:p>
          <a:p>
            <a:pPr indent="-273050" lvl="1" marL="685800" rtl="0" algn="l">
              <a:lnSpc>
                <a:spcPct val="150000"/>
              </a:lnSpc>
              <a:spcBef>
                <a:spcPts val="0"/>
              </a:spcBef>
              <a:spcAft>
                <a:spcPts val="0"/>
              </a:spcAft>
              <a:buClr>
                <a:schemeClr val="dk2"/>
              </a:buClr>
              <a:buSzPts val="1700"/>
              <a:buFont typeface="Arial"/>
              <a:buChar char="▶"/>
            </a:pPr>
            <a:r>
              <a:rPr lang="en" sz="1700">
                <a:solidFill>
                  <a:schemeClr val="dk2"/>
                </a:solidFill>
                <a:latin typeface="Arial"/>
                <a:ea typeface="Arial"/>
                <a:cs typeface="Arial"/>
                <a:sym typeface="Arial"/>
              </a:rPr>
              <a:t>Or create new deployments with multiple </a:t>
            </a:r>
            <a:r>
              <a:rPr lang="en" sz="1700">
                <a:solidFill>
                  <a:schemeClr val="dk2"/>
                </a:solidFill>
                <a:latin typeface="Arial"/>
                <a:ea typeface="Arial"/>
                <a:cs typeface="Arial"/>
                <a:sym typeface="Arial"/>
              </a:rPr>
              <a:t>services easily</a:t>
            </a:r>
            <a:endParaRPr sz="1700">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933290" y="343351"/>
            <a:ext cx="6571200" cy="530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2"/>
              </a:buClr>
              <a:buSzPts val="2700"/>
              <a:buFont typeface="Century Gothic"/>
              <a:buNone/>
            </a:pPr>
            <a:r>
              <a:rPr lang="en" sz="3300">
                <a:solidFill>
                  <a:schemeClr val="dk2"/>
                </a:solidFill>
              </a:rPr>
              <a:t>DSRI Storage Solutions</a:t>
            </a:r>
            <a:endParaRPr sz="3300">
              <a:solidFill>
                <a:schemeClr val="dk2"/>
              </a:solidFill>
            </a:endParaRPr>
          </a:p>
        </p:txBody>
      </p:sp>
      <p:sp>
        <p:nvSpPr>
          <p:cNvPr id="256" name="Google Shape;256;p28"/>
          <p:cNvSpPr txBox="1"/>
          <p:nvPr>
            <p:ph idx="1" type="body"/>
          </p:nvPr>
        </p:nvSpPr>
        <p:spPr>
          <a:xfrm>
            <a:off x="866216" y="1962974"/>
            <a:ext cx="2346900" cy="432300"/>
          </a:xfrm>
          <a:prstGeom prst="rect">
            <a:avLst/>
          </a:prstGeom>
          <a:noFill/>
          <a:ln>
            <a:noFill/>
          </a:ln>
        </p:spPr>
        <p:txBody>
          <a:bodyPr anchorCtr="0" anchor="b" bIns="34275" lIns="68575" spcFirstLastPara="1" rIns="68575" wrap="square" tIns="34275">
            <a:noAutofit/>
          </a:bodyPr>
          <a:lstStyle/>
          <a:p>
            <a:pPr indent="-165100" lvl="0" marL="342900" marR="0" rtl="0" algn="l">
              <a:lnSpc>
                <a:spcPct val="100000"/>
              </a:lnSpc>
              <a:spcBef>
                <a:spcPts val="800"/>
              </a:spcBef>
              <a:spcAft>
                <a:spcPts val="0"/>
              </a:spcAft>
              <a:buClr>
                <a:schemeClr val="accent1"/>
              </a:buClr>
              <a:buSzPts val="1400"/>
              <a:buFont typeface="Noto Sans Symbols"/>
              <a:buNone/>
            </a:pPr>
            <a:r>
              <a:rPr lang="en">
                <a:latin typeface="Arial"/>
                <a:ea typeface="Arial"/>
                <a:cs typeface="Arial"/>
                <a:sym typeface="Arial"/>
              </a:rPr>
              <a:t>Ephemeral Storage</a:t>
            </a:r>
            <a:endParaRPr>
              <a:latin typeface="Arial"/>
              <a:ea typeface="Arial"/>
              <a:cs typeface="Arial"/>
              <a:sym typeface="Arial"/>
            </a:endParaRPr>
          </a:p>
        </p:txBody>
      </p:sp>
      <p:sp>
        <p:nvSpPr>
          <p:cNvPr id="257" name="Google Shape;257;p28"/>
          <p:cNvSpPr txBox="1"/>
          <p:nvPr>
            <p:ph idx="2" type="body"/>
          </p:nvPr>
        </p:nvSpPr>
        <p:spPr>
          <a:xfrm>
            <a:off x="866216" y="2395171"/>
            <a:ext cx="2346900" cy="2125200"/>
          </a:xfrm>
          <a:prstGeom prst="rect">
            <a:avLst/>
          </a:prstGeom>
          <a:noFill/>
          <a:ln>
            <a:noFill/>
          </a:ln>
        </p:spPr>
        <p:txBody>
          <a:bodyPr anchorCtr="0" anchor="t" bIns="34275" lIns="68575" spcFirstLastPara="1" rIns="68575" wrap="square" tIns="34275">
            <a:noAutofit/>
          </a:bodyPr>
          <a:lstStyle/>
          <a:p>
            <a:pPr indent="-203200" lvl="0" marL="381000" rtl="0" algn="l">
              <a:lnSpc>
                <a:spcPct val="100000"/>
              </a:lnSpc>
              <a:spcBef>
                <a:spcPts val="800"/>
              </a:spcBef>
              <a:spcAft>
                <a:spcPts val="0"/>
              </a:spcAft>
              <a:buSzPts val="800"/>
              <a:buFont typeface="Arial"/>
              <a:buChar char="⮚"/>
            </a:pPr>
            <a:r>
              <a:rPr lang="en" sz="1500">
                <a:latin typeface="Arial"/>
                <a:ea typeface="Arial"/>
                <a:cs typeface="Arial"/>
                <a:sym typeface="Arial"/>
              </a:rPr>
              <a:t>Storage is bound to the pod</a:t>
            </a:r>
            <a:endParaRPr>
              <a:latin typeface="Arial"/>
              <a:ea typeface="Arial"/>
              <a:cs typeface="Arial"/>
              <a:sym typeface="Arial"/>
            </a:endParaRPr>
          </a:p>
          <a:p>
            <a:pPr indent="-203200" lvl="0" marL="381000" rtl="0" algn="l">
              <a:lnSpc>
                <a:spcPct val="100000"/>
              </a:lnSpc>
              <a:spcBef>
                <a:spcPts val="800"/>
              </a:spcBef>
              <a:spcAft>
                <a:spcPts val="0"/>
              </a:spcAft>
              <a:buSzPts val="800"/>
              <a:buFont typeface="Arial"/>
              <a:buChar char="⮚"/>
            </a:pPr>
            <a:r>
              <a:rPr lang="en" sz="1400">
                <a:latin typeface="Arial"/>
                <a:ea typeface="Arial"/>
                <a:cs typeface="Arial"/>
                <a:sym typeface="Arial"/>
              </a:rPr>
              <a:t>Data will be lost when the pod is deleted</a:t>
            </a:r>
            <a:endParaRPr sz="1400">
              <a:latin typeface="Arial"/>
              <a:ea typeface="Arial"/>
              <a:cs typeface="Arial"/>
              <a:sym typeface="Arial"/>
            </a:endParaRPr>
          </a:p>
          <a:p>
            <a:pPr indent="-241300" lvl="0" marL="381000" rtl="0" algn="l">
              <a:lnSpc>
                <a:spcPct val="100000"/>
              </a:lnSpc>
              <a:spcBef>
                <a:spcPts val="800"/>
              </a:spcBef>
              <a:spcAft>
                <a:spcPts val="0"/>
              </a:spcAft>
              <a:buSzPts val="1400"/>
              <a:buFont typeface="Arial"/>
              <a:buChar char="⮚"/>
            </a:pPr>
            <a:r>
              <a:rPr lang="en" sz="1400">
                <a:latin typeface="Arial"/>
                <a:ea typeface="Arial"/>
                <a:cs typeface="Arial"/>
                <a:sym typeface="Arial"/>
              </a:rPr>
              <a:t>We do not propose this solution anymore, feel free to ask us if you need it</a:t>
            </a:r>
            <a:endParaRPr sz="1400">
              <a:latin typeface="Arial"/>
              <a:ea typeface="Arial"/>
              <a:cs typeface="Arial"/>
              <a:sym typeface="Arial"/>
            </a:endParaRPr>
          </a:p>
          <a:p>
            <a:pPr indent="-152400" lvl="0" marL="381000" rtl="0" algn="l">
              <a:lnSpc>
                <a:spcPct val="100000"/>
              </a:lnSpc>
              <a:spcBef>
                <a:spcPts val="800"/>
              </a:spcBef>
              <a:spcAft>
                <a:spcPts val="0"/>
              </a:spcAft>
              <a:buSzPts val="800"/>
              <a:buFont typeface="Noto Sans Symbols"/>
              <a:buNone/>
            </a:pPr>
            <a:r>
              <a:t/>
            </a:r>
            <a:endParaRPr sz="1400">
              <a:latin typeface="Arial"/>
              <a:ea typeface="Arial"/>
              <a:cs typeface="Arial"/>
              <a:sym typeface="Arial"/>
            </a:endParaRPr>
          </a:p>
        </p:txBody>
      </p:sp>
      <p:sp>
        <p:nvSpPr>
          <p:cNvPr id="258" name="Google Shape;258;p28"/>
          <p:cNvSpPr txBox="1"/>
          <p:nvPr>
            <p:ph idx="3" type="body"/>
          </p:nvPr>
        </p:nvSpPr>
        <p:spPr>
          <a:xfrm>
            <a:off x="3384541" y="1952626"/>
            <a:ext cx="2358900" cy="432300"/>
          </a:xfrm>
          <a:prstGeom prst="rect">
            <a:avLst/>
          </a:prstGeom>
          <a:noFill/>
          <a:ln>
            <a:noFill/>
          </a:ln>
        </p:spPr>
        <p:txBody>
          <a:bodyPr anchorCtr="0" anchor="b" bIns="34275" lIns="68575" spcFirstLastPara="1" rIns="68575" wrap="square" tIns="34275">
            <a:noAutofit/>
          </a:bodyPr>
          <a:lstStyle/>
          <a:p>
            <a:pPr indent="-165100" lvl="0" marL="342900" marR="0" rtl="0" algn="l">
              <a:lnSpc>
                <a:spcPct val="100000"/>
              </a:lnSpc>
              <a:spcBef>
                <a:spcPts val="800"/>
              </a:spcBef>
              <a:spcAft>
                <a:spcPts val="0"/>
              </a:spcAft>
              <a:buClr>
                <a:schemeClr val="accent1"/>
              </a:buClr>
              <a:buSzPts val="1400"/>
              <a:buFont typeface="Noto Sans Symbols"/>
              <a:buNone/>
            </a:pPr>
            <a:r>
              <a:rPr lang="en">
                <a:latin typeface="Arial"/>
                <a:ea typeface="Arial"/>
                <a:cs typeface="Arial"/>
                <a:sym typeface="Arial"/>
              </a:rPr>
              <a:t>Dynamic storage</a:t>
            </a:r>
            <a:endParaRPr>
              <a:latin typeface="Arial"/>
              <a:ea typeface="Arial"/>
              <a:cs typeface="Arial"/>
              <a:sym typeface="Arial"/>
            </a:endParaRPr>
          </a:p>
        </p:txBody>
      </p:sp>
      <p:sp>
        <p:nvSpPr>
          <p:cNvPr id="259" name="Google Shape;259;p28"/>
          <p:cNvSpPr txBox="1"/>
          <p:nvPr>
            <p:ph idx="4" type="body"/>
          </p:nvPr>
        </p:nvSpPr>
        <p:spPr>
          <a:xfrm>
            <a:off x="3384541" y="2395171"/>
            <a:ext cx="2358900" cy="2125200"/>
          </a:xfrm>
          <a:prstGeom prst="rect">
            <a:avLst/>
          </a:prstGeom>
          <a:noFill/>
          <a:ln>
            <a:noFill/>
          </a:ln>
        </p:spPr>
        <p:txBody>
          <a:bodyPr anchorCtr="0" anchor="t" bIns="34275" lIns="68575" spcFirstLastPara="1" rIns="68575" wrap="square" tIns="34275">
            <a:noAutofit/>
          </a:bodyPr>
          <a:lstStyle/>
          <a:p>
            <a:pPr indent="-254000" lvl="0" marL="431800" rtl="0" algn="l">
              <a:lnSpc>
                <a:spcPct val="100000"/>
              </a:lnSpc>
              <a:spcBef>
                <a:spcPts val="800"/>
              </a:spcBef>
              <a:spcAft>
                <a:spcPts val="0"/>
              </a:spcAft>
              <a:buSzPts val="800"/>
              <a:buFont typeface="Arial"/>
              <a:buChar char="⮚"/>
            </a:pPr>
            <a:r>
              <a:rPr lang="en" sz="1500">
                <a:latin typeface="Arial"/>
                <a:ea typeface="Arial"/>
                <a:cs typeface="Arial"/>
                <a:sym typeface="Arial"/>
              </a:rPr>
              <a:t>Automatically create when starting an application</a:t>
            </a:r>
            <a:endParaRPr>
              <a:latin typeface="Arial"/>
              <a:ea typeface="Arial"/>
              <a:cs typeface="Arial"/>
              <a:sym typeface="Arial"/>
            </a:endParaRPr>
          </a:p>
          <a:p>
            <a:pPr indent="-254000" lvl="0" marL="431800" rtl="0" algn="l">
              <a:lnSpc>
                <a:spcPct val="100000"/>
              </a:lnSpc>
              <a:spcBef>
                <a:spcPts val="800"/>
              </a:spcBef>
              <a:spcAft>
                <a:spcPts val="0"/>
              </a:spcAft>
              <a:buSzPts val="800"/>
              <a:buFont typeface="Arial"/>
              <a:buChar char="⮚"/>
            </a:pPr>
            <a:r>
              <a:rPr lang="en" sz="1500">
                <a:latin typeface="Arial"/>
                <a:ea typeface="Arial"/>
                <a:cs typeface="Arial"/>
                <a:sym typeface="Arial"/>
              </a:rPr>
              <a:t>Can also be created in the OpenShift web UI</a:t>
            </a:r>
            <a:endParaRPr>
              <a:latin typeface="Arial"/>
              <a:ea typeface="Arial"/>
              <a:cs typeface="Arial"/>
              <a:sym typeface="Arial"/>
            </a:endParaRPr>
          </a:p>
          <a:p>
            <a:pPr indent="-254000" lvl="0" marL="431800" rtl="0" algn="l">
              <a:lnSpc>
                <a:spcPct val="100000"/>
              </a:lnSpc>
              <a:spcBef>
                <a:spcPts val="800"/>
              </a:spcBef>
              <a:spcAft>
                <a:spcPts val="0"/>
              </a:spcAft>
              <a:buSzPts val="800"/>
              <a:buFont typeface="Arial"/>
              <a:buChar char="⮚"/>
            </a:pPr>
            <a:r>
              <a:rPr lang="en" sz="1500">
                <a:latin typeface="Arial"/>
                <a:ea typeface="Arial"/>
                <a:cs typeface="Arial"/>
                <a:sym typeface="Arial"/>
              </a:rPr>
              <a:t>Does not work with container using the root user</a:t>
            </a:r>
            <a:endParaRPr>
              <a:latin typeface="Arial"/>
              <a:ea typeface="Arial"/>
              <a:cs typeface="Arial"/>
              <a:sym typeface="Arial"/>
            </a:endParaRPr>
          </a:p>
          <a:p>
            <a:pPr indent="-203200" lvl="0" marL="431800" rtl="0" algn="l">
              <a:lnSpc>
                <a:spcPct val="100000"/>
              </a:lnSpc>
              <a:spcBef>
                <a:spcPts val="800"/>
              </a:spcBef>
              <a:spcAft>
                <a:spcPts val="0"/>
              </a:spcAft>
              <a:buSzPts val="800"/>
              <a:buFont typeface="Noto Sans Symbols"/>
              <a:buNone/>
            </a:pPr>
            <a:r>
              <a:t/>
            </a:r>
            <a:endParaRPr sz="1500">
              <a:latin typeface="Arial"/>
              <a:ea typeface="Arial"/>
              <a:cs typeface="Arial"/>
              <a:sym typeface="Arial"/>
            </a:endParaRPr>
          </a:p>
          <a:p>
            <a:pPr indent="-203200" lvl="0" marL="431800" rtl="0" algn="l">
              <a:lnSpc>
                <a:spcPct val="100000"/>
              </a:lnSpc>
              <a:spcBef>
                <a:spcPts val="800"/>
              </a:spcBef>
              <a:spcAft>
                <a:spcPts val="0"/>
              </a:spcAft>
              <a:buSzPts val="800"/>
              <a:buFont typeface="Noto Sans Symbols"/>
              <a:buNone/>
            </a:pPr>
            <a:r>
              <a:t/>
            </a:r>
            <a:endParaRPr sz="1500">
              <a:latin typeface="Arial"/>
              <a:ea typeface="Arial"/>
              <a:cs typeface="Arial"/>
              <a:sym typeface="Arial"/>
            </a:endParaRPr>
          </a:p>
          <a:p>
            <a:pPr indent="-203200" lvl="0" marL="431800" rtl="0" algn="l">
              <a:lnSpc>
                <a:spcPct val="100000"/>
              </a:lnSpc>
              <a:spcBef>
                <a:spcPts val="800"/>
              </a:spcBef>
              <a:spcAft>
                <a:spcPts val="0"/>
              </a:spcAft>
              <a:buSzPts val="800"/>
              <a:buFont typeface="Noto Sans Symbols"/>
              <a:buNone/>
            </a:pPr>
            <a:r>
              <a:t/>
            </a:r>
            <a:endParaRPr sz="1500">
              <a:latin typeface="Arial"/>
              <a:ea typeface="Arial"/>
              <a:cs typeface="Arial"/>
              <a:sym typeface="Arial"/>
            </a:endParaRPr>
          </a:p>
        </p:txBody>
      </p:sp>
      <p:sp>
        <p:nvSpPr>
          <p:cNvPr id="260" name="Google Shape;260;p28"/>
          <p:cNvSpPr txBox="1"/>
          <p:nvPr>
            <p:ph idx="5" type="body"/>
          </p:nvPr>
        </p:nvSpPr>
        <p:spPr>
          <a:xfrm>
            <a:off x="5915025" y="1962974"/>
            <a:ext cx="2370900" cy="432300"/>
          </a:xfrm>
          <a:prstGeom prst="rect">
            <a:avLst/>
          </a:prstGeom>
          <a:noFill/>
          <a:ln>
            <a:noFill/>
          </a:ln>
        </p:spPr>
        <p:txBody>
          <a:bodyPr anchorCtr="0" anchor="b" bIns="34275" lIns="68575" spcFirstLastPara="1" rIns="68575" wrap="square" tIns="34275">
            <a:noAutofit/>
          </a:bodyPr>
          <a:lstStyle/>
          <a:p>
            <a:pPr indent="-165100" lvl="0" marL="342900" marR="0" rtl="0" algn="l">
              <a:lnSpc>
                <a:spcPct val="100000"/>
              </a:lnSpc>
              <a:spcBef>
                <a:spcPts val="800"/>
              </a:spcBef>
              <a:spcAft>
                <a:spcPts val="0"/>
              </a:spcAft>
              <a:buClr>
                <a:schemeClr val="accent1"/>
              </a:buClr>
              <a:buSzPts val="1400"/>
              <a:buFont typeface="Noto Sans Symbols"/>
              <a:buNone/>
            </a:pPr>
            <a:r>
              <a:rPr lang="en">
                <a:latin typeface="Arial"/>
                <a:ea typeface="Arial"/>
                <a:cs typeface="Arial"/>
                <a:sym typeface="Arial"/>
              </a:rPr>
              <a:t>Persistent storage</a:t>
            </a:r>
            <a:endParaRPr>
              <a:latin typeface="Arial"/>
              <a:ea typeface="Arial"/>
              <a:cs typeface="Arial"/>
              <a:sym typeface="Arial"/>
            </a:endParaRPr>
          </a:p>
        </p:txBody>
      </p:sp>
      <p:sp>
        <p:nvSpPr>
          <p:cNvPr id="261" name="Google Shape;261;p28"/>
          <p:cNvSpPr txBox="1"/>
          <p:nvPr>
            <p:ph idx="6" type="body"/>
          </p:nvPr>
        </p:nvSpPr>
        <p:spPr>
          <a:xfrm>
            <a:off x="5915025" y="2395171"/>
            <a:ext cx="2373600" cy="2125200"/>
          </a:xfrm>
          <a:prstGeom prst="rect">
            <a:avLst/>
          </a:prstGeom>
          <a:noFill/>
          <a:ln>
            <a:noFill/>
          </a:ln>
        </p:spPr>
        <p:txBody>
          <a:bodyPr anchorCtr="0" anchor="t" bIns="34275" lIns="68575" spcFirstLastPara="1" rIns="68575" wrap="square" tIns="34275">
            <a:noAutofit/>
          </a:bodyPr>
          <a:lstStyle/>
          <a:p>
            <a:pPr indent="-254000" lvl="0" marL="431800" rtl="0" algn="l">
              <a:lnSpc>
                <a:spcPct val="100000"/>
              </a:lnSpc>
              <a:spcBef>
                <a:spcPts val="800"/>
              </a:spcBef>
              <a:spcAft>
                <a:spcPts val="0"/>
              </a:spcAft>
              <a:buSzPts val="800"/>
              <a:buFont typeface="Arial"/>
              <a:buChar char="⮚"/>
            </a:pPr>
            <a:r>
              <a:rPr lang="en" sz="1500">
                <a:latin typeface="Arial"/>
                <a:ea typeface="Arial"/>
                <a:cs typeface="Arial"/>
                <a:sym typeface="Arial"/>
              </a:rPr>
              <a:t>Can be created by the DSRI team</a:t>
            </a:r>
            <a:endParaRPr>
              <a:latin typeface="Arial"/>
              <a:ea typeface="Arial"/>
              <a:cs typeface="Arial"/>
              <a:sym typeface="Arial"/>
            </a:endParaRPr>
          </a:p>
          <a:p>
            <a:pPr indent="-254000" lvl="0" marL="431800" rtl="0" algn="l">
              <a:lnSpc>
                <a:spcPct val="100000"/>
              </a:lnSpc>
              <a:spcBef>
                <a:spcPts val="800"/>
              </a:spcBef>
              <a:spcAft>
                <a:spcPts val="0"/>
              </a:spcAft>
              <a:buSzPts val="800"/>
              <a:buFont typeface="Arial"/>
              <a:buChar char="⮚"/>
            </a:pPr>
            <a:r>
              <a:rPr lang="en" sz="1500">
                <a:latin typeface="Arial"/>
                <a:ea typeface="Arial"/>
                <a:cs typeface="Arial"/>
                <a:sym typeface="Arial"/>
              </a:rPr>
              <a:t>Data will </a:t>
            </a:r>
            <a:r>
              <a:rPr lang="en" sz="1500">
                <a:solidFill>
                  <a:srgbClr val="FF0000"/>
                </a:solidFill>
                <a:latin typeface="Arial"/>
                <a:ea typeface="Arial"/>
                <a:cs typeface="Arial"/>
                <a:sym typeface="Arial"/>
              </a:rPr>
              <a:t>not</a:t>
            </a:r>
            <a:r>
              <a:rPr lang="en" sz="1500">
                <a:latin typeface="Arial"/>
                <a:ea typeface="Arial"/>
                <a:cs typeface="Arial"/>
                <a:sym typeface="Arial"/>
              </a:rPr>
              <a:t> be lost when pod get restarted. </a:t>
            </a:r>
            <a:endParaRPr>
              <a:latin typeface="Arial"/>
              <a:ea typeface="Arial"/>
              <a:cs typeface="Arial"/>
              <a:sym typeface="Arial"/>
            </a:endParaRPr>
          </a:p>
        </p:txBody>
      </p:sp>
      <p:sp>
        <p:nvSpPr>
          <p:cNvPr id="262" name="Google Shape;262;p2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000000"/>
              </a:buClr>
              <a:buSzPts val="2100"/>
              <a:buFont typeface="Arial"/>
              <a:buNone/>
            </a:pPr>
            <a:fld id="{00000000-1234-1234-1234-123412341234}" type="slidenum">
              <a:rPr lang="en"/>
              <a:t>‹#›</a:t>
            </a:fld>
            <a:endParaRPr/>
          </a:p>
        </p:txBody>
      </p:sp>
      <p:sp>
        <p:nvSpPr>
          <p:cNvPr id="263" name="Google Shape;263;p28"/>
          <p:cNvSpPr txBox="1"/>
          <p:nvPr/>
        </p:nvSpPr>
        <p:spPr>
          <a:xfrm>
            <a:off x="3384541" y="1584309"/>
            <a:ext cx="45720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1500" u="none" cap="none" strike="noStrike">
                <a:solidFill>
                  <a:srgbClr val="0A73C6"/>
                </a:solidFill>
              </a:rPr>
              <a:t>Data will not be lost when pod get restarted</a:t>
            </a:r>
            <a:endParaRPr sz="1100"/>
          </a:p>
          <a:p>
            <a:pPr indent="0" lvl="0" marL="0" marR="0" rtl="0" algn="l">
              <a:lnSpc>
                <a:spcPct val="100000"/>
              </a:lnSpc>
              <a:spcBef>
                <a:spcPts val="0"/>
              </a:spcBef>
              <a:spcAft>
                <a:spcPts val="0"/>
              </a:spcAft>
              <a:buNone/>
            </a:pPr>
            <a:br>
              <a:rPr i="0" lang="en" sz="1100" u="none" cap="none" strike="noStrike">
                <a:solidFill>
                  <a:srgbClr val="000000"/>
                </a:solidFill>
              </a:rPr>
            </a:br>
            <a:endParaRPr i="0" sz="1100" u="none" cap="none" strike="noStrike">
              <a:solidFill>
                <a:srgbClr val="000000"/>
              </a:solidFill>
            </a:endParaRPr>
          </a:p>
        </p:txBody>
      </p:sp>
      <p:pic>
        <p:nvPicPr>
          <p:cNvPr id="264" name="Google Shape;264;p28"/>
          <p:cNvPicPr preferRelativeResize="0"/>
          <p:nvPr/>
        </p:nvPicPr>
        <p:blipFill>
          <a:blip r:embed="rId3">
            <a:alphaModFix/>
          </a:blip>
          <a:stretch>
            <a:fillRect/>
          </a:stretch>
        </p:blipFill>
        <p:spPr>
          <a:xfrm>
            <a:off x="93850" y="244725"/>
            <a:ext cx="803100" cy="727350"/>
          </a:xfrm>
          <a:prstGeom prst="rect">
            <a:avLst/>
          </a:prstGeom>
          <a:noFill/>
          <a:ln>
            <a:noFill/>
          </a:ln>
        </p:spPr>
      </p:pic>
      <p:cxnSp>
        <p:nvCxnSpPr>
          <p:cNvPr id="265" name="Google Shape;265;p28"/>
          <p:cNvCxnSpPr/>
          <p:nvPr/>
        </p:nvCxnSpPr>
        <p:spPr>
          <a:xfrm>
            <a:off x="3604741" y="1895337"/>
            <a:ext cx="4388400" cy="13800"/>
          </a:xfrm>
          <a:prstGeom prst="straightConnector1">
            <a:avLst/>
          </a:prstGeom>
          <a:noFill/>
          <a:ln cap="flat" cmpd="sng" w="9525">
            <a:solidFill>
              <a:srgbClr val="0A73C6"/>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300">
                <a:solidFill>
                  <a:schemeClr val="dk2"/>
                </a:solidFill>
              </a:rPr>
              <a:t>Reasons to use the DSRI</a:t>
            </a:r>
            <a:endParaRPr>
              <a:latin typeface="Arial"/>
              <a:ea typeface="Arial"/>
              <a:cs typeface="Arial"/>
              <a:sym typeface="Arial"/>
            </a:endParaRPr>
          </a:p>
        </p:txBody>
      </p:sp>
      <p:sp>
        <p:nvSpPr>
          <p:cNvPr id="271" name="Google Shape;271;p29"/>
          <p:cNvSpPr txBox="1"/>
          <p:nvPr>
            <p:ph idx="1" type="body"/>
          </p:nvPr>
        </p:nvSpPr>
        <p:spPr>
          <a:xfrm>
            <a:off x="311700" y="923875"/>
            <a:ext cx="8520600" cy="4044300"/>
          </a:xfrm>
          <a:prstGeom prst="rect">
            <a:avLst/>
          </a:prstGeom>
        </p:spPr>
        <p:txBody>
          <a:bodyPr anchorCtr="0" anchor="t" bIns="34275" lIns="68575" spcFirstLastPara="1" rIns="68575" wrap="square" tIns="34275">
            <a:noAutofit/>
          </a:bodyPr>
          <a:lstStyle/>
          <a:p>
            <a:pPr indent="-317500" lvl="0" marL="457200" rtl="0" algn="l">
              <a:lnSpc>
                <a:spcPct val="150000"/>
              </a:lnSpc>
              <a:spcBef>
                <a:spcPts val="0"/>
              </a:spcBef>
              <a:spcAft>
                <a:spcPts val="0"/>
              </a:spcAft>
              <a:buClr>
                <a:schemeClr val="dk2"/>
              </a:buClr>
              <a:buSzPts val="1400"/>
              <a:buChar char="▶"/>
            </a:pPr>
            <a:r>
              <a:rPr b="1" lang="en" sz="1700">
                <a:solidFill>
                  <a:schemeClr val="dk2"/>
                </a:solidFill>
                <a:latin typeface="Arial"/>
                <a:ea typeface="Arial"/>
                <a:cs typeface="Arial"/>
                <a:sym typeface="Arial"/>
              </a:rPr>
              <a:t>Run </a:t>
            </a:r>
            <a:r>
              <a:rPr lang="en" sz="1700">
                <a:solidFill>
                  <a:schemeClr val="dk2"/>
                </a:solidFill>
                <a:latin typeface="Arial"/>
                <a:ea typeface="Arial"/>
                <a:cs typeface="Arial"/>
                <a:sym typeface="Arial"/>
              </a:rPr>
              <a:t>your work on a </a:t>
            </a:r>
            <a:r>
              <a:rPr b="1" lang="en" sz="1700">
                <a:solidFill>
                  <a:schemeClr val="dk2"/>
                </a:solidFill>
                <a:latin typeface="Arial"/>
                <a:ea typeface="Arial"/>
                <a:cs typeface="Arial"/>
                <a:sym typeface="Arial"/>
              </a:rPr>
              <a:t>remote server</a:t>
            </a:r>
            <a:r>
              <a:rPr lang="en" sz="1700">
                <a:solidFill>
                  <a:schemeClr val="dk2"/>
                </a:solidFill>
                <a:latin typeface="Arial"/>
                <a:ea typeface="Arial"/>
                <a:cs typeface="Arial"/>
                <a:sym typeface="Arial"/>
              </a:rPr>
              <a:t> at UM through popular web UI (Jupyter notebooks, RStudio, VisualStudio Code) instead of your computer</a:t>
            </a:r>
            <a:endParaRPr sz="17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Char char="▶"/>
            </a:pPr>
            <a:r>
              <a:rPr b="1" lang="en" sz="1700">
                <a:solidFill>
                  <a:schemeClr val="dk2"/>
                </a:solidFill>
                <a:latin typeface="Arial"/>
                <a:ea typeface="Arial"/>
                <a:cs typeface="Arial"/>
                <a:sym typeface="Arial"/>
              </a:rPr>
              <a:t>Get faster results</a:t>
            </a:r>
            <a:r>
              <a:rPr lang="en" sz="1700">
                <a:solidFill>
                  <a:schemeClr val="dk2"/>
                </a:solidFill>
                <a:latin typeface="Arial"/>
                <a:ea typeface="Arial"/>
                <a:cs typeface="Arial"/>
                <a:sym typeface="Arial"/>
              </a:rPr>
              <a:t> with 120 cores to parallelize tasks, or the 500GB memory to run large workloads</a:t>
            </a:r>
            <a:endParaRPr sz="17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Char char="▶"/>
            </a:pPr>
            <a:r>
              <a:rPr lang="en" sz="1700">
                <a:solidFill>
                  <a:schemeClr val="dk2"/>
                </a:solidFill>
                <a:latin typeface="Arial"/>
                <a:ea typeface="Arial"/>
                <a:cs typeface="Arial"/>
                <a:sym typeface="Arial"/>
              </a:rPr>
              <a:t>Make use of </a:t>
            </a:r>
            <a:r>
              <a:rPr b="1" lang="en" sz="1700">
                <a:solidFill>
                  <a:schemeClr val="dk2"/>
                </a:solidFill>
                <a:latin typeface="Arial"/>
                <a:ea typeface="Arial"/>
                <a:cs typeface="Arial"/>
                <a:sym typeface="Arial"/>
              </a:rPr>
              <a:t>best practices</a:t>
            </a:r>
            <a:r>
              <a:rPr lang="en" sz="1700">
                <a:solidFill>
                  <a:schemeClr val="dk2"/>
                </a:solidFill>
                <a:latin typeface="Arial"/>
                <a:ea typeface="Arial"/>
                <a:cs typeface="Arial"/>
                <a:sym typeface="Arial"/>
              </a:rPr>
              <a:t> (using git to version and share code) and provide shared environments (containers) to improve project FAIRness</a:t>
            </a:r>
            <a:endParaRPr sz="1700">
              <a:solidFill>
                <a:schemeClr val="dk2"/>
              </a:solidFill>
              <a:latin typeface="Arial"/>
              <a:ea typeface="Arial"/>
              <a:cs typeface="Arial"/>
              <a:sym typeface="Arial"/>
            </a:endParaRPr>
          </a:p>
          <a:p>
            <a:pPr indent="-317500" lvl="0" marL="457200" rtl="0" algn="l">
              <a:lnSpc>
                <a:spcPct val="150000"/>
              </a:lnSpc>
              <a:spcBef>
                <a:spcPts val="0"/>
              </a:spcBef>
              <a:spcAft>
                <a:spcPts val="0"/>
              </a:spcAft>
              <a:buClr>
                <a:schemeClr val="dk2"/>
              </a:buClr>
              <a:buSzPts val="1400"/>
              <a:buChar char="▶"/>
            </a:pPr>
            <a:r>
              <a:rPr b="1" lang="en" sz="1700">
                <a:solidFill>
                  <a:schemeClr val="dk2"/>
                </a:solidFill>
                <a:latin typeface="Arial"/>
                <a:ea typeface="Arial"/>
                <a:cs typeface="Arial"/>
                <a:sym typeface="Arial"/>
              </a:rPr>
              <a:t>Develop and share </a:t>
            </a:r>
            <a:r>
              <a:rPr lang="en" sz="1700">
                <a:solidFill>
                  <a:schemeClr val="dk2"/>
                </a:solidFill>
                <a:latin typeface="Arial"/>
                <a:ea typeface="Arial"/>
                <a:cs typeface="Arial"/>
                <a:sym typeface="Arial"/>
              </a:rPr>
              <a:t>these results with your (UM) collaborators</a:t>
            </a:r>
            <a:endParaRPr sz="1700">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nvSpPr>
        <p:spPr>
          <a:xfrm>
            <a:off x="1111875" y="352100"/>
            <a:ext cx="6865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Clr>
                <a:schemeClr val="dk1"/>
              </a:buClr>
              <a:buSzPts val="1100"/>
              <a:buFont typeface="Arial"/>
              <a:buNone/>
            </a:pPr>
            <a:r>
              <a:rPr lang="en" sz="1800" u="sng">
                <a:solidFill>
                  <a:srgbClr val="0C343D"/>
                </a:solidFill>
                <a:latin typeface="Helvetica Neue"/>
                <a:ea typeface="Helvetica Neue"/>
                <a:cs typeface="Helvetica Neue"/>
                <a:sym typeface="Helvetica Neue"/>
                <a:hlinkClick r:id="rId3">
                  <a:extLst>
                    <a:ext uri="{A12FA001-AC4F-418D-AE19-62706E023703}">
                      <ahyp:hlinkClr val="tx"/>
                    </a:ext>
                  </a:extLst>
                </a:hlinkClick>
              </a:rPr>
              <a:t>https://maastrichtu-ids.github.io/dsri-documentation</a:t>
            </a:r>
            <a:r>
              <a:rPr lang="en">
                <a:solidFill>
                  <a:srgbClr val="0C343D"/>
                </a:solidFill>
                <a:latin typeface="Helvetica Neue"/>
                <a:ea typeface="Helvetica Neue"/>
                <a:cs typeface="Helvetica Neue"/>
                <a:sym typeface="Helvetica Neue"/>
              </a:rPr>
              <a:t> </a:t>
            </a:r>
            <a:endParaRPr>
              <a:solidFill>
                <a:srgbClr val="0C343D"/>
              </a:solidFill>
              <a:latin typeface="Helvetica Neue"/>
              <a:ea typeface="Helvetica Neue"/>
              <a:cs typeface="Helvetica Neue"/>
              <a:sym typeface="Helvetica Neue"/>
            </a:endParaRPr>
          </a:p>
        </p:txBody>
      </p:sp>
      <p:pic>
        <p:nvPicPr>
          <p:cNvPr id="277" name="Google Shape;277;p30"/>
          <p:cNvPicPr preferRelativeResize="0"/>
          <p:nvPr/>
        </p:nvPicPr>
        <p:blipFill>
          <a:blip r:embed="rId4">
            <a:alphaModFix/>
          </a:blip>
          <a:stretch>
            <a:fillRect/>
          </a:stretch>
        </p:blipFill>
        <p:spPr>
          <a:xfrm>
            <a:off x="1598475" y="1254625"/>
            <a:ext cx="6792325" cy="3888875"/>
          </a:xfrm>
          <a:prstGeom prst="rect">
            <a:avLst/>
          </a:prstGeom>
          <a:noFill/>
          <a:ln>
            <a:noFill/>
          </a:ln>
        </p:spPr>
      </p:pic>
      <p:sp>
        <p:nvSpPr>
          <p:cNvPr id="278" name="Google Shape;278;p30"/>
          <p:cNvSpPr txBox="1"/>
          <p:nvPr>
            <p:ph type="title"/>
          </p:nvPr>
        </p:nvSpPr>
        <p:spPr>
          <a:xfrm>
            <a:off x="833150" y="29692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900">
                <a:solidFill>
                  <a:schemeClr val="dk2"/>
                </a:solidFill>
              </a:rPr>
              <a:t>Collaborative documentation website</a:t>
            </a:r>
            <a:endParaRPr sz="23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1107650" y="30892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300">
                <a:solidFill>
                  <a:schemeClr val="dk2"/>
                </a:solidFill>
              </a:rPr>
              <a:t>User Community</a:t>
            </a:r>
            <a:endParaRPr sz="3300">
              <a:solidFill>
                <a:schemeClr val="dk2"/>
              </a:solidFill>
            </a:endParaRPr>
          </a:p>
        </p:txBody>
      </p:sp>
      <p:sp>
        <p:nvSpPr>
          <p:cNvPr id="284" name="Google Shape;284;p31"/>
          <p:cNvSpPr txBox="1"/>
          <p:nvPr>
            <p:ph idx="1" type="body"/>
          </p:nvPr>
        </p:nvSpPr>
        <p:spPr>
          <a:xfrm>
            <a:off x="311700" y="1033250"/>
            <a:ext cx="8520600" cy="37824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Clr>
                <a:schemeClr val="dk2"/>
              </a:buClr>
              <a:buSzPts val="1300"/>
              <a:buFont typeface="Arial"/>
              <a:buChar char="●"/>
            </a:pPr>
            <a:r>
              <a:rPr lang="en" sz="1600">
                <a:solidFill>
                  <a:schemeClr val="dk2"/>
                </a:solidFill>
                <a:latin typeface="Arial"/>
                <a:ea typeface="Arial"/>
                <a:cs typeface="Arial"/>
                <a:sym typeface="Arial"/>
              </a:rPr>
              <a:t>We use slack as instant messaging platform for DSRI communications</a:t>
            </a:r>
            <a:endParaRPr sz="1600">
              <a:solidFill>
                <a:schemeClr val="dk2"/>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lang="en" sz="1400">
                <a:solidFill>
                  <a:schemeClr val="dk1"/>
                </a:solidFill>
                <a:latin typeface="Arial"/>
                <a:ea typeface="Arial"/>
                <a:cs typeface="Arial"/>
                <a:sym typeface="Arial"/>
              </a:rPr>
              <a:t>Get the invitation to Slack after registering to the DSRI</a:t>
            </a:r>
            <a:endParaRPr sz="1400">
              <a:solidFill>
                <a:schemeClr val="dk1"/>
              </a:solidFill>
              <a:latin typeface="Arial"/>
              <a:ea typeface="Arial"/>
              <a:cs typeface="Arial"/>
              <a:sym typeface="Arial"/>
            </a:endParaRPr>
          </a:p>
          <a:p>
            <a:pPr indent="-304800" lvl="1" marL="914400" rtl="0" algn="l">
              <a:spcBef>
                <a:spcPts val="0"/>
              </a:spcBef>
              <a:spcAft>
                <a:spcPts val="0"/>
              </a:spcAft>
              <a:buClr>
                <a:srgbClr val="E69138"/>
              </a:buClr>
              <a:buSzPts val="1200"/>
              <a:buFont typeface="Arial"/>
              <a:buChar char="○"/>
            </a:pPr>
            <a:r>
              <a:rPr b="1" lang="en" sz="1400">
                <a:solidFill>
                  <a:srgbClr val="E69138"/>
                </a:solidFill>
                <a:latin typeface="Arial"/>
                <a:ea typeface="Arial"/>
                <a:cs typeface="Arial"/>
                <a:sym typeface="Arial"/>
              </a:rPr>
              <a:t>#helpdesk </a:t>
            </a:r>
            <a:r>
              <a:rPr lang="en" sz="1400">
                <a:solidFill>
                  <a:schemeClr val="dk1"/>
                </a:solidFill>
                <a:latin typeface="Arial"/>
                <a:ea typeface="Arial"/>
                <a:cs typeface="Arial"/>
                <a:sym typeface="Arial"/>
              </a:rPr>
              <a:t>channel</a:t>
            </a:r>
            <a:endParaRPr sz="1400">
              <a:solidFill>
                <a:schemeClr val="dk1"/>
              </a:solidFill>
              <a:latin typeface="Arial"/>
              <a:ea typeface="Arial"/>
              <a:cs typeface="Arial"/>
              <a:sym typeface="Arial"/>
            </a:endParaRPr>
          </a:p>
          <a:p>
            <a:pPr indent="-311150" lvl="0" marL="457200" rtl="0" algn="l">
              <a:spcBef>
                <a:spcPts val="0"/>
              </a:spcBef>
              <a:spcAft>
                <a:spcPts val="0"/>
              </a:spcAft>
              <a:buClr>
                <a:schemeClr val="dk2"/>
              </a:buClr>
              <a:buSzPts val="1300"/>
              <a:buFont typeface="Arial"/>
              <a:buChar char="●"/>
            </a:pPr>
            <a:r>
              <a:rPr lang="en" sz="1600">
                <a:solidFill>
                  <a:schemeClr val="dk2"/>
                </a:solidFill>
                <a:latin typeface="Arial"/>
                <a:ea typeface="Arial"/>
                <a:cs typeface="Arial"/>
                <a:sym typeface="Arial"/>
              </a:rPr>
              <a:t>Issues tracker on GitHub</a:t>
            </a:r>
            <a:endParaRPr sz="1600">
              <a:solidFill>
                <a:schemeClr val="dk2"/>
              </a:solidFill>
              <a:latin typeface="Arial"/>
              <a:ea typeface="Arial"/>
              <a:cs typeface="Arial"/>
              <a:sym typeface="Arial"/>
            </a:endParaRPr>
          </a:p>
          <a:p>
            <a:pPr indent="-304800" lvl="1" marL="914400" rtl="0" algn="l">
              <a:spcBef>
                <a:spcPts val="0"/>
              </a:spcBef>
              <a:spcAft>
                <a:spcPts val="0"/>
              </a:spcAft>
              <a:buSzPts val="1200"/>
              <a:buFont typeface="Arial"/>
              <a:buChar char="○"/>
            </a:pPr>
            <a:r>
              <a:rPr lang="en" sz="1400" u="sng">
                <a:solidFill>
                  <a:schemeClr val="accent1"/>
                </a:solidFill>
                <a:latin typeface="Arial"/>
                <a:ea typeface="Arial"/>
                <a:cs typeface="Arial"/>
                <a:sym typeface="Arial"/>
                <a:hlinkClick r:id="rId3">
                  <a:extLst>
                    <a:ext uri="{A12FA001-AC4F-418D-AE19-62706E023703}">
                      <ahyp:hlinkClr val="tx"/>
                    </a:ext>
                  </a:extLst>
                </a:hlinkClick>
              </a:rPr>
              <a:t>https://github.com/MaastrichtU-IDS/dsri-documentation/issues </a:t>
            </a:r>
            <a:endParaRPr sz="1400">
              <a:solidFill>
                <a:schemeClr val="accent1"/>
              </a:solidFill>
              <a:latin typeface="Arial"/>
              <a:ea typeface="Arial"/>
              <a:cs typeface="Arial"/>
              <a:sym typeface="Arial"/>
            </a:endParaRPr>
          </a:p>
          <a:p>
            <a:pPr indent="-311150" lvl="0" marL="457200" rtl="0" algn="l">
              <a:spcBef>
                <a:spcPts val="0"/>
              </a:spcBef>
              <a:spcAft>
                <a:spcPts val="0"/>
              </a:spcAft>
              <a:buClr>
                <a:schemeClr val="dk2"/>
              </a:buClr>
              <a:buSzPts val="1300"/>
              <a:buFont typeface="Arial"/>
              <a:buChar char="●"/>
            </a:pPr>
            <a:r>
              <a:rPr lang="en" sz="1600">
                <a:solidFill>
                  <a:schemeClr val="dk2"/>
                </a:solidFill>
                <a:latin typeface="Arial"/>
                <a:ea typeface="Arial"/>
                <a:cs typeface="Arial"/>
                <a:sym typeface="Arial"/>
              </a:rPr>
              <a:t>A public roadmap for the DSRI</a:t>
            </a:r>
            <a:endParaRPr sz="1600">
              <a:solidFill>
                <a:schemeClr val="dk2"/>
              </a:solidFill>
              <a:latin typeface="Arial"/>
              <a:ea typeface="Arial"/>
              <a:cs typeface="Arial"/>
              <a:sym typeface="Arial"/>
            </a:endParaRPr>
          </a:p>
          <a:p>
            <a:pPr indent="-304800" lvl="1" marL="914400" rtl="0" algn="l">
              <a:spcBef>
                <a:spcPts val="0"/>
              </a:spcBef>
              <a:spcAft>
                <a:spcPts val="0"/>
              </a:spcAft>
              <a:buClr>
                <a:srgbClr val="E69138"/>
              </a:buClr>
              <a:buSzPts val="1200"/>
              <a:buFont typeface="Arial"/>
              <a:buChar char="○"/>
            </a:pPr>
            <a:r>
              <a:rPr lang="en" sz="1400" u="sng">
                <a:solidFill>
                  <a:srgbClr val="E69138"/>
                </a:solidFill>
                <a:latin typeface="Arial"/>
                <a:ea typeface="Arial"/>
                <a:cs typeface="Arial"/>
                <a:sym typeface="Arial"/>
                <a:hlinkClick r:id="rId4">
                  <a:extLst>
                    <a:ext uri="{A12FA001-AC4F-418D-AE19-62706E023703}">
                      <ahyp:hlinkClr val="tx"/>
                    </a:ext>
                  </a:extLst>
                </a:hlinkClick>
              </a:rPr>
              <a:t>https://github.com/MaastrichtU-IDS/dsri-documentation/projects/1</a:t>
            </a:r>
            <a:endParaRPr sz="1400">
              <a:solidFill>
                <a:srgbClr val="E69138"/>
              </a:solidFill>
              <a:latin typeface="Arial"/>
              <a:ea typeface="Arial"/>
              <a:cs typeface="Arial"/>
              <a:sym typeface="Arial"/>
            </a:endParaRPr>
          </a:p>
        </p:txBody>
      </p:sp>
      <p:pic>
        <p:nvPicPr>
          <p:cNvPr id="285" name="Google Shape;285;p31"/>
          <p:cNvPicPr preferRelativeResize="0"/>
          <p:nvPr/>
        </p:nvPicPr>
        <p:blipFill>
          <a:blip r:embed="rId5">
            <a:alphaModFix/>
          </a:blip>
          <a:stretch>
            <a:fillRect/>
          </a:stretch>
        </p:blipFill>
        <p:spPr>
          <a:xfrm>
            <a:off x="93825" y="3095475"/>
            <a:ext cx="8956350" cy="172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type="title"/>
          </p:nvPr>
        </p:nvSpPr>
        <p:spPr>
          <a:xfrm>
            <a:off x="897825" y="263375"/>
            <a:ext cx="7657500" cy="572700"/>
          </a:xfrm>
          <a:prstGeom prst="rect">
            <a:avLst/>
          </a:prstGeom>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lang="en" sz="2300">
                <a:solidFill>
                  <a:schemeClr val="dk2"/>
                </a:solidFill>
              </a:rPr>
              <a:t>67 registered users and 50 documented projects</a:t>
            </a:r>
            <a:endParaRPr sz="2300">
              <a:solidFill>
                <a:schemeClr val="dk2"/>
              </a:solidFill>
            </a:endParaRPr>
          </a:p>
        </p:txBody>
      </p:sp>
      <p:pic>
        <p:nvPicPr>
          <p:cNvPr id="291" name="Google Shape;291;p32"/>
          <p:cNvPicPr preferRelativeResize="0"/>
          <p:nvPr/>
        </p:nvPicPr>
        <p:blipFill>
          <a:blip r:embed="rId3">
            <a:alphaModFix/>
          </a:blip>
          <a:stretch>
            <a:fillRect/>
          </a:stretch>
        </p:blipFill>
        <p:spPr>
          <a:xfrm>
            <a:off x="5178325" y="1573375"/>
            <a:ext cx="3745401" cy="2467374"/>
          </a:xfrm>
          <a:prstGeom prst="rect">
            <a:avLst/>
          </a:prstGeom>
          <a:noFill/>
          <a:ln>
            <a:noFill/>
          </a:ln>
        </p:spPr>
      </p:pic>
      <p:graphicFrame>
        <p:nvGraphicFramePr>
          <p:cNvPr id="292" name="Google Shape;292;p32"/>
          <p:cNvGraphicFramePr/>
          <p:nvPr/>
        </p:nvGraphicFramePr>
        <p:xfrm>
          <a:off x="391050" y="935385"/>
          <a:ext cx="3000000" cy="3000000"/>
        </p:xfrm>
        <a:graphic>
          <a:graphicData uri="http://schemas.openxmlformats.org/drawingml/2006/table">
            <a:tbl>
              <a:tblPr>
                <a:noFill/>
                <a:tableStyleId>{6437E7BC-9F59-4549-8D83-3C43E8F4D7D3}</a:tableStyleId>
              </a:tblPr>
              <a:tblGrid>
                <a:gridCol w="900375"/>
                <a:gridCol w="3232400"/>
                <a:gridCol w="576250"/>
              </a:tblGrid>
              <a:tr h="189050">
                <a:tc>
                  <a:txBody>
                    <a:bodyPr/>
                    <a:lstStyle/>
                    <a:p>
                      <a:pPr indent="0" lvl="0" marL="0" rtl="0" algn="l">
                        <a:lnSpc>
                          <a:spcPct val="100000"/>
                        </a:lnSpc>
                        <a:spcBef>
                          <a:spcPts val="0"/>
                        </a:spcBef>
                        <a:spcAft>
                          <a:spcPts val="0"/>
                        </a:spcAft>
                        <a:buNone/>
                      </a:pPr>
                      <a:r>
                        <a:rPr lang="en" sz="1000"/>
                        <a:t>bigcat</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Department of Bioinformatics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Faculty of Health, Medicine and Life Sciences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hsr</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Department of Health Services Research</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maastro</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Maastro Clinic</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335850">
                <a:tc>
                  <a:txBody>
                    <a:bodyPr/>
                    <a:lstStyle/>
                    <a:p>
                      <a:pPr indent="0" lvl="0" marL="0" rtl="0" algn="l">
                        <a:lnSpc>
                          <a:spcPct val="100000"/>
                        </a:lnSpc>
                        <a:spcBef>
                          <a:spcPts val="0"/>
                        </a:spcBef>
                        <a:spcAft>
                          <a:spcPts val="0"/>
                        </a:spcAft>
                        <a:buNone/>
                      </a:pPr>
                      <a:r>
                        <a:rPr lang="en" sz="1000"/>
                        <a:t>NUTRIM</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School of Nutrition and Translational Research in Metabolism</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phartox</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Department of Pharmacology &amp; Toxicology</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pn</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Department of Psychiatry and Neuropsychology</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tgx</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Department of Toxicogenomics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FHML</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Tech Lab</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latin typeface="Roboto"/>
                          <a:ea typeface="Roboto"/>
                          <a:cs typeface="Roboto"/>
                          <a:sym typeface="Roboto"/>
                        </a:rPr>
                        <a:t>Law and Tech Lab</a:t>
                      </a:r>
                      <a:endParaRPr sz="1000">
                        <a:latin typeface="Roboto"/>
                        <a:ea typeface="Roboto"/>
                        <a:cs typeface="Roboto"/>
                        <a:sym typeface="Roboto"/>
                      </a:endParaRPr>
                    </a:p>
                  </a:txBody>
                  <a:tcPr marT="19050" marB="19050" marR="28575" marL="28575" anchor="b">
                    <a:solidFill>
                      <a:srgbClr val="FFFFFF"/>
                    </a:solidFill>
                  </a:tcPr>
                </a:tc>
                <a:tc>
                  <a:txBody>
                    <a:bodyPr/>
                    <a:lstStyle/>
                    <a:p>
                      <a:pPr indent="0" lvl="0" marL="0" rtl="0" algn="l">
                        <a:lnSpc>
                          <a:spcPct val="100000"/>
                        </a:lnSpc>
                        <a:spcBef>
                          <a:spcPts val="0"/>
                        </a:spcBef>
                        <a:spcAft>
                          <a:spcPts val="0"/>
                        </a:spcAft>
                        <a:buNone/>
                      </a:pPr>
                      <a:r>
                        <a:rPr lang="en" sz="1000"/>
                        <a:t>FL</a:t>
                      </a:r>
                      <a:endParaRPr sz="1000"/>
                    </a:p>
                  </a:txBody>
                  <a:tcPr marT="19050" marB="19050" marR="28575" marL="28575" anchor="b"/>
                </a:tc>
              </a:tr>
              <a:tr h="335850">
                <a:tc>
                  <a:txBody>
                    <a:bodyPr/>
                    <a:lstStyle/>
                    <a:p>
                      <a:pPr indent="0" lvl="0" marL="0" rtl="0" algn="l">
                        <a:lnSpc>
                          <a:spcPct val="100000"/>
                        </a:lnSpc>
                        <a:spcBef>
                          <a:spcPts val="0"/>
                        </a:spcBef>
                        <a:spcAft>
                          <a:spcPts val="0"/>
                        </a:spcAft>
                        <a:buNone/>
                      </a:pPr>
                      <a:r>
                        <a:rPr lang="en" sz="1000"/>
                        <a:t>dke</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Department of Data Science and Knowledge Engineering</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Faculty of Science and Engineering</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gwfp</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Gravitational Waves and Fundamental Physics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ids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Institute of Data Science</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lofse</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LO-FSE</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macsbio</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MACSBIO System Biology</a:t>
                      </a:r>
                      <a:endParaRPr sz="1000"/>
                    </a:p>
                  </a:txBody>
                  <a:tcPr marT="19050" marB="19050" marR="28575" marL="28575" anchor="b"/>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FSE</a:t>
                      </a:r>
                      <a:endParaRPr sz="900">
                        <a:latin typeface="Verdana"/>
                        <a:ea typeface="Verdana"/>
                        <a:cs typeface="Verdana"/>
                        <a:sym typeface="Verdana"/>
                      </a:endParaRPr>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msp</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Maastricht Science Program</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FSE</a:t>
                      </a:r>
                      <a:endParaRPr sz="1000"/>
                    </a:p>
                  </a:txBody>
                  <a:tcPr marT="19050" marB="19050" marR="28575" marL="28575" anchor="b"/>
                </a:tc>
              </a:tr>
              <a:tr h="246300">
                <a:tc>
                  <a:txBody>
                    <a:bodyPr/>
                    <a:lstStyle/>
                    <a:p>
                      <a:pPr indent="0" lvl="0" marL="0" rtl="0" algn="l">
                        <a:lnSpc>
                          <a:spcPct val="100000"/>
                        </a:lnSpc>
                        <a:spcBef>
                          <a:spcPts val="0"/>
                        </a:spcBef>
                        <a:spcAft>
                          <a:spcPts val="0"/>
                        </a:spcAft>
                        <a:buNone/>
                      </a:pPr>
                      <a:r>
                        <a:rPr lang="en" sz="1000"/>
                        <a:t>MSCM</a:t>
                      </a:r>
                      <a:endParaRPr sz="1000"/>
                    </a:p>
                  </a:txBody>
                  <a:tcPr marT="19050" marB="19050" marR="28575" marL="28575" anchor="b"/>
                </a:tc>
                <a:tc>
                  <a:txBody>
                    <a:bodyPr/>
                    <a:lstStyle/>
                    <a:p>
                      <a:pPr indent="0" lvl="0" marL="0" rtl="0" algn="l">
                        <a:lnSpc>
                          <a:spcPct val="100000"/>
                        </a:lnSpc>
                        <a:spcBef>
                          <a:spcPts val="0"/>
                        </a:spcBef>
                        <a:spcAft>
                          <a:spcPts val="0"/>
                        </a:spcAft>
                        <a:buNone/>
                      </a:pPr>
                      <a:r>
                        <a:t/>
                      </a:r>
                      <a:endParaRPr/>
                    </a:p>
                  </a:txBody>
                  <a:tcPr marT="19050" marB="19050" marR="28575" marL="28575" anchor="b"/>
                </a:tc>
                <a:tc>
                  <a:txBody>
                    <a:bodyPr/>
                    <a:lstStyle/>
                    <a:p>
                      <a:pPr indent="0" lvl="0" marL="0" rtl="0" algn="l">
                        <a:lnSpc>
                          <a:spcPct val="100000"/>
                        </a:lnSpc>
                        <a:spcBef>
                          <a:spcPts val="0"/>
                        </a:spcBef>
                        <a:spcAft>
                          <a:spcPts val="0"/>
                        </a:spcAft>
                        <a:buNone/>
                      </a:pPr>
                      <a:r>
                        <a:rPr lang="en" sz="1000"/>
                        <a:t>SBE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sbe</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School of Business and Economics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SBE</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icts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ICT services</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UM</a:t>
                      </a:r>
                      <a:endParaRPr sz="1000"/>
                    </a:p>
                  </a:txBody>
                  <a:tcPr marT="19050" marB="19050" marR="28575" marL="28575" anchor="b"/>
                </a:tc>
              </a:tr>
              <a:tr h="189050">
                <a:tc>
                  <a:txBody>
                    <a:bodyPr/>
                    <a:lstStyle/>
                    <a:p>
                      <a:pPr indent="0" lvl="0" marL="0" rtl="0" algn="l">
                        <a:lnSpc>
                          <a:spcPct val="100000"/>
                        </a:lnSpc>
                        <a:spcBef>
                          <a:spcPts val="0"/>
                        </a:spcBef>
                        <a:spcAft>
                          <a:spcPts val="0"/>
                        </a:spcAft>
                        <a:buNone/>
                      </a:pPr>
                      <a:r>
                        <a:rPr lang="en" sz="1000"/>
                        <a:t>um</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Maastricht University</a:t>
                      </a:r>
                      <a:endParaRPr sz="1000"/>
                    </a:p>
                  </a:txBody>
                  <a:tcPr marT="19050" marB="19050" marR="28575" marL="28575" anchor="b"/>
                </a:tc>
                <a:tc>
                  <a:txBody>
                    <a:bodyPr/>
                    <a:lstStyle/>
                    <a:p>
                      <a:pPr indent="0" lvl="0" marL="0" rtl="0" algn="l">
                        <a:lnSpc>
                          <a:spcPct val="100000"/>
                        </a:lnSpc>
                        <a:spcBef>
                          <a:spcPts val="0"/>
                        </a:spcBef>
                        <a:spcAft>
                          <a:spcPts val="0"/>
                        </a:spcAft>
                        <a:buNone/>
                      </a:pPr>
                      <a:r>
                        <a:rPr lang="en" sz="1000"/>
                        <a:t>UM</a:t>
                      </a:r>
                      <a:endParaRPr sz="1000"/>
                    </a:p>
                  </a:txBody>
                  <a:tcPr marT="19050" marB="19050" marR="28575" marL="28575" anchor="b"/>
                </a:tc>
              </a:tr>
            </a:tbl>
          </a:graphicData>
        </a:graphic>
      </p:graphicFrame>
      <p:sp>
        <p:nvSpPr>
          <p:cNvPr id="293" name="Google Shape;293;p32"/>
          <p:cNvSpPr txBox="1"/>
          <p:nvPr/>
        </p:nvSpPr>
        <p:spPr>
          <a:xfrm>
            <a:off x="5373700" y="4146000"/>
            <a:ext cx="38643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W</a:t>
            </a:r>
            <a:r>
              <a:rPr lang="en">
                <a:latin typeface="Century Gothic"/>
                <a:ea typeface="Century Gothic"/>
                <a:cs typeface="Century Gothic"/>
                <a:sym typeface="Century Gothic"/>
              </a:rPr>
              <a:t>ordcloud from project descriptions</a:t>
            </a:r>
            <a:endParaRPr>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FF0000"/>
                </a:solidFill>
              </a:rPr>
              <a:t>DSRI Community Event</a:t>
            </a:r>
            <a:endParaRPr>
              <a:solidFill>
                <a:srgbClr val="FF0000"/>
              </a:solidFill>
            </a:endParaRPr>
          </a:p>
        </p:txBody>
      </p:sp>
      <p:pic>
        <p:nvPicPr>
          <p:cNvPr id="127" name="Google Shape;127;p15"/>
          <p:cNvPicPr preferRelativeResize="0"/>
          <p:nvPr/>
        </p:nvPicPr>
        <p:blipFill>
          <a:blip r:embed="rId3">
            <a:alphaModFix/>
          </a:blip>
          <a:stretch>
            <a:fillRect/>
          </a:stretch>
        </p:blipFill>
        <p:spPr>
          <a:xfrm>
            <a:off x="1202625" y="1006025"/>
            <a:ext cx="4302425" cy="3956400"/>
          </a:xfrm>
          <a:prstGeom prst="rect">
            <a:avLst/>
          </a:prstGeom>
          <a:noFill/>
          <a:ln>
            <a:noFill/>
          </a:ln>
        </p:spPr>
      </p:pic>
      <p:sp>
        <p:nvSpPr>
          <p:cNvPr id="128" name="Google Shape;128;p15"/>
          <p:cNvSpPr txBox="1"/>
          <p:nvPr/>
        </p:nvSpPr>
        <p:spPr>
          <a:xfrm>
            <a:off x="4515150" y="2877475"/>
            <a:ext cx="40923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(Zoom break out rooms)</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300">
                <a:solidFill>
                  <a:schemeClr val="dk2"/>
                </a:solidFill>
              </a:rPr>
              <a:t>Project presentation</a:t>
            </a:r>
            <a:endParaRPr sz="3300">
              <a:solidFill>
                <a:schemeClr val="dk2"/>
              </a:solidFill>
            </a:endParaRPr>
          </a:p>
        </p:txBody>
      </p:sp>
      <p:sp>
        <p:nvSpPr>
          <p:cNvPr id="299" name="Google Shape;299;p33"/>
          <p:cNvSpPr txBox="1"/>
          <p:nvPr>
            <p:ph idx="1" type="body"/>
          </p:nvPr>
        </p:nvSpPr>
        <p:spPr>
          <a:xfrm>
            <a:off x="311700" y="1735400"/>
            <a:ext cx="8520600" cy="767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sz="2400"/>
              <a:t>CBCT to CT translation for Adaptive Radiotherapy</a:t>
            </a:r>
            <a:endParaRPr b="1" sz="2400"/>
          </a:p>
          <a:p>
            <a:pPr indent="0" lvl="0" marL="0" rtl="0" algn="l">
              <a:spcBef>
                <a:spcPts val="800"/>
              </a:spcBef>
              <a:spcAft>
                <a:spcPts val="0"/>
              </a:spcAft>
              <a:buNone/>
            </a:pPr>
            <a:r>
              <a:t/>
            </a:r>
            <a:endParaRPr b="1"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897825" y="263375"/>
            <a:ext cx="7657500" cy="572700"/>
          </a:xfrm>
          <a:prstGeom prst="rect">
            <a:avLst/>
          </a:prstGeom>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lang="en" sz="3300">
                <a:solidFill>
                  <a:schemeClr val="dk2"/>
                </a:solidFill>
              </a:rPr>
              <a:t>What are our future plans?</a:t>
            </a:r>
            <a:endParaRPr sz="3300">
              <a:solidFill>
                <a:schemeClr val="dk2"/>
              </a:solidFill>
            </a:endParaRPr>
          </a:p>
        </p:txBody>
      </p:sp>
      <p:sp>
        <p:nvSpPr>
          <p:cNvPr id="305" name="Google Shape;305;p34"/>
          <p:cNvSpPr txBox="1"/>
          <p:nvPr>
            <p:ph idx="1" type="body"/>
          </p:nvPr>
        </p:nvSpPr>
        <p:spPr>
          <a:xfrm>
            <a:off x="657425" y="878875"/>
            <a:ext cx="8067300" cy="41190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Clr>
                <a:schemeClr val="dk2"/>
              </a:buClr>
              <a:buSzPts val="1300"/>
              <a:buChar char="▶"/>
            </a:pPr>
            <a:r>
              <a:rPr b="1" lang="en" sz="1300">
                <a:solidFill>
                  <a:schemeClr val="dk2"/>
                </a:solidFill>
              </a:rPr>
              <a:t>A vibrant community-supported infrastructure</a:t>
            </a:r>
            <a:endParaRPr b="1" sz="13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Weekly technical meetings and monthly planning meetings</a:t>
            </a:r>
            <a:endParaRPr sz="11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Advice and feedback from new advisory board</a:t>
            </a:r>
            <a:endParaRPr sz="11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Regular (2-3x annual) community meetings and training workshops</a:t>
            </a:r>
            <a:endParaRPr sz="11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Improved user experience and multi-media documentation</a:t>
            </a:r>
            <a:endParaRPr sz="11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Mon-Fri user support</a:t>
            </a:r>
            <a:endParaRPr sz="1100">
              <a:solidFill>
                <a:schemeClr val="dk2"/>
              </a:solidFill>
            </a:endParaRPr>
          </a:p>
          <a:p>
            <a:pPr indent="-311150" lvl="0" marL="457200" rtl="0" algn="l">
              <a:spcBef>
                <a:spcPts val="800"/>
              </a:spcBef>
              <a:spcAft>
                <a:spcPts val="0"/>
              </a:spcAft>
              <a:buClr>
                <a:schemeClr val="dk2"/>
              </a:buClr>
              <a:buSzPts val="1300"/>
              <a:buChar char="▶"/>
            </a:pPr>
            <a:r>
              <a:rPr b="1" lang="en" sz="1300">
                <a:solidFill>
                  <a:schemeClr val="dk2"/>
                </a:solidFill>
              </a:rPr>
              <a:t>Infrastructure improvements</a:t>
            </a:r>
            <a:endParaRPr b="1" sz="13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testing OKD 4.5 on a subset of the cluster + CEPH storage (ongoing)</a:t>
            </a:r>
            <a:endParaRPr sz="11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resource scheduling and quota management (GPU, CPU)</a:t>
            </a:r>
            <a:endParaRPr sz="11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security, data protection, and disaster recovery policies</a:t>
            </a:r>
            <a:endParaRPr sz="1100">
              <a:solidFill>
                <a:schemeClr val="dk2"/>
              </a:solidFill>
            </a:endParaRPr>
          </a:p>
          <a:p>
            <a:pPr indent="-311150" lvl="0" marL="457200" rtl="0" algn="l">
              <a:spcBef>
                <a:spcPts val="800"/>
              </a:spcBef>
              <a:spcAft>
                <a:spcPts val="0"/>
              </a:spcAft>
              <a:buClr>
                <a:schemeClr val="dk2"/>
              </a:buClr>
              <a:buSzPts val="1300"/>
              <a:buChar char="▶"/>
            </a:pPr>
            <a:r>
              <a:rPr b="1" lang="en" sz="1300">
                <a:solidFill>
                  <a:schemeClr val="dk2"/>
                </a:solidFill>
              </a:rPr>
              <a:t>Deploy new Data Science and Machine Learning platforms</a:t>
            </a:r>
            <a:endParaRPr b="1" sz="1300">
              <a:solidFill>
                <a:schemeClr val="dk2"/>
              </a:solidFill>
            </a:endParaRPr>
          </a:p>
          <a:p>
            <a:pPr indent="-298450" lvl="1" marL="914400" rtl="0" algn="l">
              <a:spcBef>
                <a:spcPts val="800"/>
              </a:spcBef>
              <a:spcAft>
                <a:spcPts val="0"/>
              </a:spcAft>
              <a:buClr>
                <a:schemeClr val="dk2"/>
              </a:buClr>
              <a:buSzPts val="1100"/>
              <a:buChar char="▶"/>
            </a:pPr>
            <a:r>
              <a:rPr lang="en" sz="1100">
                <a:solidFill>
                  <a:schemeClr val="dk2"/>
                </a:solidFill>
              </a:rPr>
              <a:t>Apache Spark, OpenDataHub, KubeFlow, FAIRscape</a:t>
            </a:r>
            <a:endParaRPr sz="1100">
              <a:solidFill>
                <a:schemeClr val="dk2"/>
              </a:solidFill>
            </a:endParaRPr>
          </a:p>
          <a:p>
            <a:pPr indent="-298450" lvl="1" marL="914400" rtl="0" algn="l">
              <a:spcBef>
                <a:spcPts val="800"/>
              </a:spcBef>
              <a:spcAft>
                <a:spcPts val="0"/>
              </a:spcAft>
              <a:buClr>
                <a:schemeClr val="dk2"/>
              </a:buClr>
              <a:buSzPts val="1100"/>
              <a:buChar char="▶"/>
            </a:pPr>
            <a:r>
              <a:rPr lang="en" sz="1300">
                <a:solidFill>
                  <a:schemeClr val="dk2"/>
                </a:solidFill>
              </a:rPr>
              <a:t>P</a:t>
            </a:r>
            <a:r>
              <a:rPr lang="en" sz="1300">
                <a:solidFill>
                  <a:schemeClr val="dk2"/>
                </a:solidFill>
              </a:rPr>
              <a:t>ublic-facing applications by the UM research community</a:t>
            </a:r>
            <a:endParaRPr sz="1300">
              <a:solidFill>
                <a:schemeClr val="dk2"/>
              </a:solidFill>
            </a:endParaRPr>
          </a:p>
          <a:p>
            <a:pPr indent="-234950" lvl="0" marL="342900" rtl="0" algn="l">
              <a:spcBef>
                <a:spcPts val="800"/>
              </a:spcBef>
              <a:spcAft>
                <a:spcPts val="0"/>
              </a:spcAft>
              <a:buClr>
                <a:schemeClr val="dk2"/>
              </a:buClr>
              <a:buSzPts val="1100"/>
              <a:buChar char="▶"/>
            </a:pPr>
            <a:r>
              <a:rPr lang="en" sz="1300">
                <a:solidFill>
                  <a:schemeClr val="dk2"/>
                </a:solidFill>
              </a:rPr>
              <a:t>Develop </a:t>
            </a:r>
            <a:r>
              <a:rPr b="1" lang="en" sz="1300">
                <a:solidFill>
                  <a:schemeClr val="dk2"/>
                </a:solidFill>
              </a:rPr>
              <a:t>community-based governance and policies;</a:t>
            </a:r>
            <a:r>
              <a:rPr lang="en" sz="1300">
                <a:solidFill>
                  <a:schemeClr val="dk2"/>
                </a:solidFill>
              </a:rPr>
              <a:t> invite new investors, secure long term financing, and grain external funding</a:t>
            </a:r>
            <a:r>
              <a:rPr lang="en" sz="1500"/>
              <a:t>.</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1202625" y="263375"/>
            <a:ext cx="7657500" cy="572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2"/>
              </a:buClr>
              <a:buSzPts val="2700"/>
              <a:buFont typeface="Century Gothic"/>
              <a:buNone/>
            </a:pPr>
            <a:r>
              <a:rPr lang="en" sz="3300">
                <a:solidFill>
                  <a:schemeClr val="dk2"/>
                </a:solidFill>
              </a:rPr>
              <a:t>Workshop: Start an Application</a:t>
            </a:r>
            <a:endParaRPr sz="3300">
              <a:solidFill>
                <a:schemeClr val="dk2"/>
              </a:solidFill>
            </a:endParaRPr>
          </a:p>
        </p:txBody>
      </p:sp>
      <p:sp>
        <p:nvSpPr>
          <p:cNvPr id="311" name="Google Shape;311;p35"/>
          <p:cNvSpPr txBox="1"/>
          <p:nvPr>
            <p:ph idx="1" type="body"/>
          </p:nvPr>
        </p:nvSpPr>
        <p:spPr>
          <a:xfrm>
            <a:off x="311700" y="923875"/>
            <a:ext cx="8520600" cy="4044300"/>
          </a:xfrm>
          <a:prstGeom prst="rect">
            <a:avLst/>
          </a:prstGeom>
          <a:noFill/>
          <a:ln>
            <a:noFill/>
          </a:ln>
        </p:spPr>
        <p:txBody>
          <a:bodyPr anchorCtr="0" anchor="t" bIns="34275" lIns="68575" spcFirstLastPara="1" rIns="68575" wrap="square" tIns="34275">
            <a:noAutofit/>
          </a:bodyPr>
          <a:lstStyle/>
          <a:p>
            <a:pPr indent="-165100" lvl="0" marL="342900" marR="0" rtl="0" algn="ctr">
              <a:lnSpc>
                <a:spcPct val="100000"/>
              </a:lnSpc>
              <a:spcBef>
                <a:spcPts val="800"/>
              </a:spcBef>
              <a:spcAft>
                <a:spcPts val="0"/>
              </a:spcAft>
              <a:buClr>
                <a:schemeClr val="accent1"/>
              </a:buClr>
              <a:buSzPts val="1100"/>
              <a:buFont typeface="Noto Sans Symbols"/>
              <a:buNone/>
            </a:pPr>
            <a:r>
              <a:t/>
            </a:r>
            <a:endParaRPr sz="1600">
              <a:solidFill>
                <a:schemeClr val="dk2"/>
              </a:solidFill>
              <a:latin typeface="Arial"/>
              <a:ea typeface="Arial"/>
              <a:cs typeface="Arial"/>
              <a:sym typeface="Arial"/>
            </a:endParaRPr>
          </a:p>
          <a:p>
            <a:pPr indent="-165100" lvl="0" marL="342900" marR="0" rtl="0" algn="ctr">
              <a:lnSpc>
                <a:spcPct val="100000"/>
              </a:lnSpc>
              <a:spcBef>
                <a:spcPts val="800"/>
              </a:spcBef>
              <a:spcAft>
                <a:spcPts val="0"/>
              </a:spcAft>
              <a:buClr>
                <a:schemeClr val="accent1"/>
              </a:buClr>
              <a:buSzPts val="1100"/>
              <a:buFont typeface="Noto Sans Symbols"/>
              <a:buNone/>
            </a:pPr>
            <a:r>
              <a:t/>
            </a:r>
            <a:endParaRPr sz="1600">
              <a:solidFill>
                <a:schemeClr val="dk2"/>
              </a:solidFill>
              <a:latin typeface="Arial"/>
              <a:ea typeface="Arial"/>
              <a:cs typeface="Arial"/>
              <a:sym typeface="Arial"/>
            </a:endParaRPr>
          </a:p>
          <a:p>
            <a:pPr indent="-165100" lvl="0" marL="342900" marR="0" rtl="0" algn="ctr">
              <a:lnSpc>
                <a:spcPct val="100000"/>
              </a:lnSpc>
              <a:spcBef>
                <a:spcPts val="800"/>
              </a:spcBef>
              <a:spcAft>
                <a:spcPts val="0"/>
              </a:spcAft>
              <a:buClr>
                <a:schemeClr val="accent1"/>
              </a:buClr>
              <a:buSzPts val="1100"/>
              <a:buFont typeface="Noto Sans Symbols"/>
              <a:buNone/>
            </a:pPr>
            <a:r>
              <a:rPr lang="en" sz="1800">
                <a:solidFill>
                  <a:schemeClr val="dk2"/>
                </a:solidFill>
                <a:latin typeface="Arial"/>
                <a:ea typeface="Arial"/>
                <a:cs typeface="Arial"/>
                <a:sym typeface="Arial"/>
              </a:rPr>
              <a:t>Go to your breakout </a:t>
            </a:r>
            <a:r>
              <a:rPr lang="en" sz="1800">
                <a:solidFill>
                  <a:schemeClr val="dk2"/>
                </a:solidFill>
                <a:latin typeface="Arial"/>
                <a:ea typeface="Arial"/>
                <a:cs typeface="Arial"/>
                <a:sym typeface="Arial"/>
              </a:rPr>
              <a:t>room</a:t>
            </a:r>
            <a:endParaRPr sz="1800">
              <a:solidFill>
                <a:schemeClr val="dk2"/>
              </a:solidFill>
              <a:latin typeface="Arial"/>
              <a:ea typeface="Arial"/>
              <a:cs typeface="Arial"/>
              <a:sym typeface="Arial"/>
            </a:endParaRPr>
          </a:p>
          <a:p>
            <a:pPr indent="-165100" lvl="0" marL="342900" marR="0" rtl="0" algn="ctr">
              <a:lnSpc>
                <a:spcPct val="100000"/>
              </a:lnSpc>
              <a:spcBef>
                <a:spcPts val="800"/>
              </a:spcBef>
              <a:spcAft>
                <a:spcPts val="0"/>
              </a:spcAft>
              <a:buClr>
                <a:schemeClr val="accent1"/>
              </a:buClr>
              <a:buSzPts val="1100"/>
              <a:buFont typeface="Noto Sans Symbols"/>
              <a:buNone/>
            </a:pPr>
            <a:r>
              <a:rPr lang="en" sz="1800">
                <a:solidFill>
                  <a:schemeClr val="dk2"/>
                </a:solidFill>
                <a:latin typeface="Arial"/>
                <a:ea typeface="Arial"/>
                <a:cs typeface="Arial"/>
                <a:sym typeface="Arial"/>
              </a:rPr>
              <a:t>And follow the workshop instructions at</a:t>
            </a:r>
            <a:endParaRPr sz="1800">
              <a:solidFill>
                <a:schemeClr val="dk2"/>
              </a:solidFill>
              <a:latin typeface="Arial"/>
              <a:ea typeface="Arial"/>
              <a:cs typeface="Arial"/>
              <a:sym typeface="Arial"/>
            </a:endParaRPr>
          </a:p>
          <a:p>
            <a:pPr indent="-165100" lvl="0" marL="342900" marR="0" rtl="0" algn="ctr">
              <a:lnSpc>
                <a:spcPct val="100000"/>
              </a:lnSpc>
              <a:spcBef>
                <a:spcPts val="800"/>
              </a:spcBef>
              <a:spcAft>
                <a:spcPts val="0"/>
              </a:spcAft>
              <a:buClr>
                <a:schemeClr val="accent1"/>
              </a:buClr>
              <a:buSzPts val="1100"/>
              <a:buFont typeface="Noto Sans Symbols"/>
              <a:buNone/>
            </a:pPr>
            <a:r>
              <a:rPr lang="en" sz="2200">
                <a:solidFill>
                  <a:schemeClr val="accent1"/>
                </a:solidFill>
                <a:uFill>
                  <a:noFill/>
                </a:uFill>
                <a:latin typeface="Arial"/>
                <a:ea typeface="Arial"/>
                <a:cs typeface="Arial"/>
                <a:sym typeface="Arial"/>
                <a:hlinkClick r:id="rId3">
                  <a:extLst>
                    <a:ext uri="{A12FA001-AC4F-418D-AE19-62706E023703}">
                      <ahyp:hlinkClr val="tx"/>
                    </a:ext>
                  </a:extLst>
                </a:hlinkClick>
              </a:rPr>
              <a:t>https://maastrichtu-ids.github.io/dsri-workshop-start-app</a:t>
            </a:r>
            <a:r>
              <a:rPr lang="en" sz="1600">
                <a:solidFill>
                  <a:schemeClr val="dk2"/>
                </a:solidFill>
                <a:latin typeface="Arial"/>
                <a:ea typeface="Arial"/>
                <a:cs typeface="Arial"/>
                <a:sym typeface="Arial"/>
              </a:rPr>
              <a:t> </a:t>
            </a:r>
            <a:endParaRPr sz="1600">
              <a:solidFill>
                <a:schemeClr val="dk2"/>
              </a:solidFill>
              <a:latin typeface="Arial"/>
              <a:ea typeface="Arial"/>
              <a:cs typeface="Arial"/>
              <a:sym typeface="Arial"/>
            </a:endParaRPr>
          </a:p>
          <a:p>
            <a:pPr indent="-165100" lvl="0" marL="342900" marR="0" rtl="0" algn="ctr">
              <a:lnSpc>
                <a:spcPct val="100000"/>
              </a:lnSpc>
              <a:spcBef>
                <a:spcPts val="800"/>
              </a:spcBef>
              <a:spcAft>
                <a:spcPts val="0"/>
              </a:spcAft>
              <a:buClr>
                <a:schemeClr val="accent1"/>
              </a:buClr>
              <a:buSzPts val="1100"/>
              <a:buFont typeface="Noto Sans Symbols"/>
              <a:buNone/>
            </a:pPr>
            <a:r>
              <a:t/>
            </a:r>
            <a:endParaRPr sz="1600">
              <a:solidFill>
                <a:schemeClr val="dk2"/>
              </a:solidFill>
              <a:latin typeface="Arial"/>
              <a:ea typeface="Arial"/>
              <a:cs typeface="Arial"/>
              <a:sym typeface="Arial"/>
            </a:endParaRPr>
          </a:p>
        </p:txBody>
      </p:sp>
      <p:sp>
        <p:nvSpPr>
          <p:cNvPr id="312" name="Google Shape;312;p35"/>
          <p:cNvSpPr txBox="1"/>
          <p:nvPr>
            <p:ph idx="12" type="sldNum"/>
          </p:nvPr>
        </p:nvSpPr>
        <p:spPr>
          <a:xfrm>
            <a:off x="8472458" y="4663217"/>
            <a:ext cx="548700" cy="3936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FF0000"/>
                </a:solidFill>
              </a:rPr>
              <a:t>DSRI Community Event</a:t>
            </a:r>
            <a:endParaRPr>
              <a:solidFill>
                <a:srgbClr val="FF0000"/>
              </a:solidFill>
            </a:endParaRPr>
          </a:p>
        </p:txBody>
      </p:sp>
      <p:pic>
        <p:nvPicPr>
          <p:cNvPr id="318" name="Google Shape;318;p36"/>
          <p:cNvPicPr preferRelativeResize="0"/>
          <p:nvPr/>
        </p:nvPicPr>
        <p:blipFill>
          <a:blip r:embed="rId3">
            <a:alphaModFix/>
          </a:blip>
          <a:stretch>
            <a:fillRect/>
          </a:stretch>
        </p:blipFill>
        <p:spPr>
          <a:xfrm>
            <a:off x="1202625" y="1006025"/>
            <a:ext cx="4302425" cy="3956400"/>
          </a:xfrm>
          <a:prstGeom prst="rect">
            <a:avLst/>
          </a:prstGeom>
          <a:noFill/>
          <a:ln>
            <a:noFill/>
          </a:ln>
        </p:spPr>
      </p:pic>
      <p:sp>
        <p:nvSpPr>
          <p:cNvPr id="319" name="Google Shape;319;p36"/>
          <p:cNvSpPr txBox="1"/>
          <p:nvPr/>
        </p:nvSpPr>
        <p:spPr>
          <a:xfrm>
            <a:off x="4515150" y="2877475"/>
            <a:ext cx="40923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Gothic"/>
                <a:ea typeface="Century Gothic"/>
                <a:cs typeface="Century Gothic"/>
                <a:sym typeface="Century Gothic"/>
              </a:rPr>
              <a:t>(Zoom break out rooms)</a:t>
            </a:r>
            <a:endParaRPr>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2"/>
              </a:buClr>
              <a:buSzPts val="2700"/>
              <a:buFont typeface="Century Gothic"/>
              <a:buNone/>
            </a:pPr>
            <a:r>
              <a:rPr lang="en" sz="3400"/>
              <a:t>Feedback</a:t>
            </a:r>
            <a:endParaRPr sz="3400"/>
          </a:p>
        </p:txBody>
      </p:sp>
      <p:sp>
        <p:nvSpPr>
          <p:cNvPr id="325" name="Google Shape;325;p37"/>
          <p:cNvSpPr txBox="1"/>
          <p:nvPr/>
        </p:nvSpPr>
        <p:spPr>
          <a:xfrm>
            <a:off x="569925" y="1970750"/>
            <a:ext cx="8028600" cy="21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Share your thoughts on your first experience with the DSRI</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What did you think about DSRI getting started and setup procedure?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What other applications would you like to see on the DSRI?</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What would take it to get you starting to use DSRI (more?)</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lang="en" sz="3800"/>
              <a:t>Questions? </a:t>
            </a:r>
            <a:endParaRPr sz="3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1202625" y="26337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DSRI Team</a:t>
            </a:r>
            <a:endParaRPr>
              <a:latin typeface="Arial"/>
              <a:ea typeface="Arial"/>
              <a:cs typeface="Arial"/>
              <a:sym typeface="Arial"/>
            </a:endParaRPr>
          </a:p>
        </p:txBody>
      </p:sp>
      <p:pic>
        <p:nvPicPr>
          <p:cNvPr id="134" name="Google Shape;134;p16"/>
          <p:cNvPicPr preferRelativeResize="0"/>
          <p:nvPr/>
        </p:nvPicPr>
        <p:blipFill>
          <a:blip r:embed="rId3">
            <a:alphaModFix/>
          </a:blip>
          <a:stretch>
            <a:fillRect/>
          </a:stretch>
        </p:blipFill>
        <p:spPr>
          <a:xfrm>
            <a:off x="531250" y="968125"/>
            <a:ext cx="695675" cy="770543"/>
          </a:xfrm>
          <a:prstGeom prst="rect">
            <a:avLst/>
          </a:prstGeom>
          <a:noFill/>
          <a:ln>
            <a:noFill/>
          </a:ln>
        </p:spPr>
      </p:pic>
      <p:sp>
        <p:nvSpPr>
          <p:cNvPr id="135" name="Google Shape;135;p16"/>
          <p:cNvSpPr txBox="1"/>
          <p:nvPr/>
        </p:nvSpPr>
        <p:spPr>
          <a:xfrm>
            <a:off x="1334925" y="968125"/>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Michel Dumontier</a:t>
            </a:r>
            <a:endParaRPr b="1"/>
          </a:p>
          <a:p>
            <a:pPr indent="0" lvl="0" marL="0" rtl="0" algn="l">
              <a:spcBef>
                <a:spcPts val="0"/>
              </a:spcBef>
              <a:spcAft>
                <a:spcPts val="0"/>
              </a:spcAft>
              <a:buNone/>
            </a:pPr>
            <a:r>
              <a:rPr lang="en"/>
              <a:t>Institute of Data Science</a:t>
            </a:r>
            <a:endParaRPr/>
          </a:p>
          <a:p>
            <a:pPr indent="0" lvl="0" marL="0" rtl="0" algn="l">
              <a:spcBef>
                <a:spcPts val="0"/>
              </a:spcBef>
              <a:spcAft>
                <a:spcPts val="0"/>
              </a:spcAft>
              <a:buClr>
                <a:schemeClr val="dk1"/>
              </a:buClr>
              <a:buSzPts val="1100"/>
              <a:buFont typeface="Arial"/>
              <a:buNone/>
            </a:pPr>
            <a:r>
              <a:rPr lang="en">
                <a:solidFill>
                  <a:schemeClr val="dk1"/>
                </a:solidFill>
              </a:rPr>
              <a:t>Project Lead</a:t>
            </a:r>
            <a:endParaRPr/>
          </a:p>
        </p:txBody>
      </p:sp>
      <p:sp>
        <p:nvSpPr>
          <p:cNvPr id="136" name="Google Shape;136;p16"/>
          <p:cNvSpPr txBox="1"/>
          <p:nvPr/>
        </p:nvSpPr>
        <p:spPr>
          <a:xfrm>
            <a:off x="1334925" y="1869150"/>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Vincent Emonet</a:t>
            </a:r>
            <a:endParaRPr b="1"/>
          </a:p>
          <a:p>
            <a:pPr indent="0" lvl="0" marL="0" rtl="0" algn="l">
              <a:spcBef>
                <a:spcPts val="0"/>
              </a:spcBef>
              <a:spcAft>
                <a:spcPts val="0"/>
              </a:spcAft>
              <a:buNone/>
            </a:pPr>
            <a:r>
              <a:rPr lang="en"/>
              <a:t>Institute of Data Science</a:t>
            </a:r>
            <a:endParaRPr/>
          </a:p>
          <a:p>
            <a:pPr indent="0" lvl="0" marL="0" rtl="0" algn="l">
              <a:spcBef>
                <a:spcPts val="0"/>
              </a:spcBef>
              <a:spcAft>
                <a:spcPts val="0"/>
              </a:spcAft>
              <a:buNone/>
            </a:pPr>
            <a:r>
              <a:rPr lang="en">
                <a:solidFill>
                  <a:schemeClr val="dk1"/>
                </a:solidFill>
              </a:rPr>
              <a:t>Support</a:t>
            </a:r>
            <a:endParaRPr/>
          </a:p>
        </p:txBody>
      </p:sp>
      <p:sp>
        <p:nvSpPr>
          <p:cNvPr id="137" name="Google Shape;137;p16"/>
          <p:cNvSpPr txBox="1"/>
          <p:nvPr/>
        </p:nvSpPr>
        <p:spPr>
          <a:xfrm>
            <a:off x="1334925" y="3016350"/>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Binosha Weerarathna</a:t>
            </a:r>
            <a:endParaRPr b="1"/>
          </a:p>
          <a:p>
            <a:pPr indent="0" lvl="0" marL="0" rtl="0" algn="l">
              <a:spcBef>
                <a:spcPts val="0"/>
              </a:spcBef>
              <a:spcAft>
                <a:spcPts val="0"/>
              </a:spcAft>
              <a:buNone/>
            </a:pPr>
            <a:r>
              <a:rPr lang="en"/>
              <a:t>Institute of Data Science</a:t>
            </a:r>
            <a:endParaRPr/>
          </a:p>
          <a:p>
            <a:pPr indent="0" lvl="0" marL="0" rtl="0" algn="l">
              <a:spcBef>
                <a:spcPts val="0"/>
              </a:spcBef>
              <a:spcAft>
                <a:spcPts val="0"/>
              </a:spcAft>
              <a:buNone/>
            </a:pPr>
            <a:r>
              <a:rPr lang="en">
                <a:solidFill>
                  <a:schemeClr val="dk1"/>
                </a:solidFill>
              </a:rPr>
              <a:t>User outreach and training</a:t>
            </a:r>
            <a:endParaRPr/>
          </a:p>
        </p:txBody>
      </p:sp>
      <p:pic>
        <p:nvPicPr>
          <p:cNvPr id="138" name="Google Shape;138;p16"/>
          <p:cNvPicPr preferRelativeResize="0"/>
          <p:nvPr/>
        </p:nvPicPr>
        <p:blipFill>
          <a:blip r:embed="rId4">
            <a:alphaModFix/>
          </a:blip>
          <a:stretch>
            <a:fillRect/>
          </a:stretch>
        </p:blipFill>
        <p:spPr>
          <a:xfrm>
            <a:off x="544633" y="1869150"/>
            <a:ext cx="695675" cy="991331"/>
          </a:xfrm>
          <a:prstGeom prst="rect">
            <a:avLst/>
          </a:prstGeom>
          <a:noFill/>
          <a:ln>
            <a:noFill/>
          </a:ln>
        </p:spPr>
      </p:pic>
      <p:pic>
        <p:nvPicPr>
          <p:cNvPr id="139" name="Google Shape;139;p16"/>
          <p:cNvPicPr preferRelativeResize="0"/>
          <p:nvPr/>
        </p:nvPicPr>
        <p:blipFill>
          <a:blip r:embed="rId5">
            <a:alphaModFix/>
          </a:blip>
          <a:stretch>
            <a:fillRect/>
          </a:stretch>
        </p:blipFill>
        <p:spPr>
          <a:xfrm>
            <a:off x="531250" y="3016350"/>
            <a:ext cx="695669" cy="896350"/>
          </a:xfrm>
          <a:prstGeom prst="rect">
            <a:avLst/>
          </a:prstGeom>
          <a:noFill/>
          <a:ln>
            <a:noFill/>
          </a:ln>
        </p:spPr>
      </p:pic>
      <p:sp>
        <p:nvSpPr>
          <p:cNvPr id="140" name="Google Shape;140;p16"/>
          <p:cNvSpPr txBox="1"/>
          <p:nvPr/>
        </p:nvSpPr>
        <p:spPr>
          <a:xfrm>
            <a:off x="5209400" y="282325"/>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Chris Kuipers</a:t>
            </a:r>
            <a:endParaRPr b="1"/>
          </a:p>
          <a:p>
            <a:pPr indent="0" lvl="0" marL="0" rtl="0" algn="l">
              <a:spcBef>
                <a:spcPts val="0"/>
              </a:spcBef>
              <a:spcAft>
                <a:spcPts val="0"/>
              </a:spcAft>
              <a:buNone/>
            </a:pPr>
            <a:r>
              <a:rPr lang="en"/>
              <a:t>ICTS</a:t>
            </a:r>
            <a:endParaRPr/>
          </a:p>
          <a:p>
            <a:pPr indent="0" lvl="0" marL="0" rtl="0" algn="l">
              <a:spcBef>
                <a:spcPts val="0"/>
              </a:spcBef>
              <a:spcAft>
                <a:spcPts val="0"/>
              </a:spcAft>
              <a:buNone/>
            </a:pPr>
            <a:r>
              <a:rPr lang="en"/>
              <a:t>Linux System Engineer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1" name="Google Shape;141;p16"/>
          <p:cNvPicPr preferRelativeResize="0"/>
          <p:nvPr/>
        </p:nvPicPr>
        <p:blipFill>
          <a:blip r:embed="rId6">
            <a:alphaModFix/>
          </a:blip>
          <a:stretch>
            <a:fillRect/>
          </a:stretch>
        </p:blipFill>
        <p:spPr>
          <a:xfrm>
            <a:off x="4283471" y="209550"/>
            <a:ext cx="793629" cy="963350"/>
          </a:xfrm>
          <a:prstGeom prst="rect">
            <a:avLst/>
          </a:prstGeom>
          <a:noFill/>
          <a:ln>
            <a:noFill/>
          </a:ln>
        </p:spPr>
      </p:pic>
      <p:sp>
        <p:nvSpPr>
          <p:cNvPr id="142" name="Google Shape;142;p16"/>
          <p:cNvSpPr txBox="1"/>
          <p:nvPr/>
        </p:nvSpPr>
        <p:spPr>
          <a:xfrm>
            <a:off x="5209400" y="1183350"/>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Marcel Brouwers</a:t>
            </a:r>
            <a:endParaRPr b="1"/>
          </a:p>
          <a:p>
            <a:pPr indent="0" lvl="0" marL="0" rtl="0" algn="l">
              <a:spcBef>
                <a:spcPts val="0"/>
              </a:spcBef>
              <a:spcAft>
                <a:spcPts val="0"/>
              </a:spcAft>
              <a:buNone/>
            </a:pPr>
            <a:r>
              <a:rPr lang="en"/>
              <a:t>ICTS</a:t>
            </a:r>
            <a:endParaRPr/>
          </a:p>
          <a:p>
            <a:pPr indent="0" lvl="0" marL="0" rtl="0" algn="l">
              <a:spcBef>
                <a:spcPts val="0"/>
              </a:spcBef>
              <a:spcAft>
                <a:spcPts val="0"/>
              </a:spcAft>
              <a:buNone/>
            </a:pPr>
            <a:r>
              <a:rPr lang="en"/>
              <a:t>Linux System Engineer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3" name="Google Shape;143;p16"/>
          <p:cNvPicPr preferRelativeResize="0"/>
          <p:nvPr/>
        </p:nvPicPr>
        <p:blipFill>
          <a:blip r:embed="rId7">
            <a:alphaModFix/>
          </a:blip>
          <a:stretch>
            <a:fillRect/>
          </a:stretch>
        </p:blipFill>
        <p:spPr>
          <a:xfrm>
            <a:off x="4301100" y="1208600"/>
            <a:ext cx="821319" cy="963350"/>
          </a:xfrm>
          <a:prstGeom prst="rect">
            <a:avLst/>
          </a:prstGeom>
          <a:noFill/>
          <a:ln>
            <a:noFill/>
          </a:ln>
        </p:spPr>
      </p:pic>
      <p:pic>
        <p:nvPicPr>
          <p:cNvPr id="144" name="Google Shape;144;p16"/>
          <p:cNvPicPr preferRelativeResize="0"/>
          <p:nvPr/>
        </p:nvPicPr>
        <p:blipFill>
          <a:blip r:embed="rId8">
            <a:alphaModFix/>
          </a:blip>
          <a:stretch>
            <a:fillRect/>
          </a:stretch>
        </p:blipFill>
        <p:spPr>
          <a:xfrm>
            <a:off x="4283475" y="2207650"/>
            <a:ext cx="856575" cy="856575"/>
          </a:xfrm>
          <a:prstGeom prst="rect">
            <a:avLst/>
          </a:prstGeom>
          <a:noFill/>
          <a:ln>
            <a:noFill/>
          </a:ln>
        </p:spPr>
      </p:pic>
      <p:sp>
        <p:nvSpPr>
          <p:cNvPr id="145" name="Google Shape;145;p16"/>
          <p:cNvSpPr txBox="1"/>
          <p:nvPr/>
        </p:nvSpPr>
        <p:spPr>
          <a:xfrm>
            <a:off x="5209400" y="2330550"/>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Jordy Frijns</a:t>
            </a:r>
            <a:endParaRPr b="1"/>
          </a:p>
          <a:p>
            <a:pPr indent="0" lvl="0" marL="0" rtl="0" algn="l">
              <a:spcBef>
                <a:spcPts val="0"/>
              </a:spcBef>
              <a:spcAft>
                <a:spcPts val="0"/>
              </a:spcAft>
              <a:buNone/>
            </a:pPr>
            <a:r>
              <a:rPr lang="en"/>
              <a:t>ICTS</a:t>
            </a:r>
            <a:endParaRPr/>
          </a:p>
          <a:p>
            <a:pPr indent="0" lvl="0" marL="0" rtl="0" algn="l">
              <a:spcBef>
                <a:spcPts val="0"/>
              </a:spcBef>
              <a:spcAft>
                <a:spcPts val="0"/>
              </a:spcAft>
              <a:buNone/>
            </a:pPr>
            <a:r>
              <a:rPr lang="en"/>
              <a:t>Linux System Engineer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6" name="Google Shape;146;p16"/>
          <p:cNvPicPr preferRelativeResize="0"/>
          <p:nvPr/>
        </p:nvPicPr>
        <p:blipFill>
          <a:blip r:embed="rId9">
            <a:alphaModFix/>
          </a:blip>
          <a:stretch>
            <a:fillRect/>
          </a:stretch>
        </p:blipFill>
        <p:spPr>
          <a:xfrm>
            <a:off x="4283475" y="4127763"/>
            <a:ext cx="856575" cy="856575"/>
          </a:xfrm>
          <a:prstGeom prst="rect">
            <a:avLst/>
          </a:prstGeom>
          <a:noFill/>
          <a:ln>
            <a:noFill/>
          </a:ln>
        </p:spPr>
      </p:pic>
      <p:sp>
        <p:nvSpPr>
          <p:cNvPr id="147" name="Google Shape;147;p16"/>
          <p:cNvSpPr txBox="1"/>
          <p:nvPr/>
        </p:nvSpPr>
        <p:spPr>
          <a:xfrm>
            <a:off x="5209400" y="4127763"/>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Emiel Kremers</a:t>
            </a:r>
            <a:endParaRPr b="1"/>
          </a:p>
          <a:p>
            <a:pPr indent="0" lvl="0" marL="0" rtl="0" algn="l">
              <a:spcBef>
                <a:spcPts val="0"/>
              </a:spcBef>
              <a:spcAft>
                <a:spcPts val="0"/>
              </a:spcAft>
              <a:buNone/>
            </a:pPr>
            <a:r>
              <a:rPr lang="en"/>
              <a:t>Fourco</a:t>
            </a:r>
            <a:endParaRPr/>
          </a:p>
          <a:p>
            <a:pPr indent="0" lvl="0" marL="0" rtl="0" algn="l">
              <a:spcBef>
                <a:spcPts val="0"/>
              </a:spcBef>
              <a:spcAft>
                <a:spcPts val="0"/>
              </a:spcAft>
              <a:buNone/>
            </a:pPr>
            <a:r>
              <a:rPr lang="en"/>
              <a:t>Consultant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8" name="Google Shape;148;p16"/>
          <p:cNvPicPr preferRelativeResize="0"/>
          <p:nvPr/>
        </p:nvPicPr>
        <p:blipFill>
          <a:blip r:embed="rId10">
            <a:alphaModFix/>
          </a:blip>
          <a:stretch>
            <a:fillRect/>
          </a:stretch>
        </p:blipFill>
        <p:spPr>
          <a:xfrm>
            <a:off x="531250" y="3975363"/>
            <a:ext cx="642250" cy="963350"/>
          </a:xfrm>
          <a:prstGeom prst="rect">
            <a:avLst/>
          </a:prstGeom>
          <a:noFill/>
          <a:ln>
            <a:noFill/>
          </a:ln>
        </p:spPr>
      </p:pic>
      <p:sp>
        <p:nvSpPr>
          <p:cNvPr id="149" name="Google Shape;149;p16"/>
          <p:cNvSpPr txBox="1"/>
          <p:nvPr/>
        </p:nvSpPr>
        <p:spPr>
          <a:xfrm>
            <a:off x="1334925" y="3975363"/>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Arjen van Wijngaarden</a:t>
            </a:r>
            <a:endParaRPr b="1"/>
          </a:p>
          <a:p>
            <a:pPr indent="0" lvl="0" marL="0" rtl="0" algn="l">
              <a:spcBef>
                <a:spcPts val="0"/>
              </a:spcBef>
              <a:spcAft>
                <a:spcPts val="0"/>
              </a:spcAft>
              <a:buNone/>
            </a:pPr>
            <a:r>
              <a:rPr lang="en"/>
              <a:t>Fourco</a:t>
            </a:r>
            <a:endParaRPr/>
          </a:p>
          <a:p>
            <a:pPr indent="0" lvl="0" marL="0" rtl="0" algn="l">
              <a:spcBef>
                <a:spcPts val="0"/>
              </a:spcBef>
              <a:spcAft>
                <a:spcPts val="0"/>
              </a:spcAft>
              <a:buNone/>
            </a:pPr>
            <a:r>
              <a:rPr lang="en">
                <a:solidFill>
                  <a:schemeClr val="dk1"/>
                </a:solidFill>
              </a:rPr>
              <a:t>Consultant</a:t>
            </a:r>
            <a:endParaRPr/>
          </a:p>
        </p:txBody>
      </p:sp>
      <p:sp>
        <p:nvSpPr>
          <p:cNvPr id="150" name="Google Shape;150;p16"/>
          <p:cNvSpPr txBox="1"/>
          <p:nvPr/>
        </p:nvSpPr>
        <p:spPr>
          <a:xfrm>
            <a:off x="5209400" y="3168750"/>
            <a:ext cx="2568600" cy="11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Armand Habets</a:t>
            </a:r>
            <a:endParaRPr b="1"/>
          </a:p>
          <a:p>
            <a:pPr indent="0" lvl="0" marL="0" rtl="0" algn="l">
              <a:spcBef>
                <a:spcPts val="0"/>
              </a:spcBef>
              <a:spcAft>
                <a:spcPts val="0"/>
              </a:spcAft>
              <a:buNone/>
            </a:pPr>
            <a:r>
              <a:rPr lang="en"/>
              <a:t>ICTS</a:t>
            </a:r>
            <a:endParaRPr/>
          </a:p>
          <a:p>
            <a:pPr indent="0" lvl="0" marL="0" rtl="0" algn="l">
              <a:spcBef>
                <a:spcPts val="0"/>
              </a:spcBef>
              <a:spcAft>
                <a:spcPts val="0"/>
              </a:spcAft>
              <a:buNone/>
            </a:pPr>
            <a:r>
              <a:rPr lang="en"/>
              <a:t>Product Manager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1" name="Google Shape;151;p16"/>
          <p:cNvPicPr preferRelativeResize="0"/>
          <p:nvPr/>
        </p:nvPicPr>
        <p:blipFill>
          <a:blip r:embed="rId11">
            <a:alphaModFix/>
          </a:blip>
          <a:stretch>
            <a:fillRect/>
          </a:stretch>
        </p:blipFill>
        <p:spPr>
          <a:xfrm>
            <a:off x="4283475" y="3140850"/>
            <a:ext cx="856575" cy="85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1111475" y="312450"/>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Vision</a:t>
            </a:r>
            <a:endParaRPr>
              <a:latin typeface="Arial"/>
              <a:ea typeface="Arial"/>
              <a:cs typeface="Arial"/>
              <a:sym typeface="Arial"/>
            </a:endParaRPr>
          </a:p>
        </p:txBody>
      </p:sp>
      <p:sp>
        <p:nvSpPr>
          <p:cNvPr id="157" name="Google Shape;157;p17"/>
          <p:cNvSpPr txBox="1"/>
          <p:nvPr>
            <p:ph idx="1" type="body"/>
          </p:nvPr>
        </p:nvSpPr>
        <p:spPr>
          <a:xfrm>
            <a:off x="434800" y="845000"/>
            <a:ext cx="8207400" cy="981000"/>
          </a:xfrm>
          <a:prstGeom prst="rect">
            <a:avLst/>
          </a:prstGeom>
        </p:spPr>
        <p:txBody>
          <a:bodyPr anchorCtr="0" anchor="t" bIns="34275" lIns="68575" spcFirstLastPara="1" rIns="68575" wrap="square" tIns="34275">
            <a:noAutofit/>
          </a:bodyPr>
          <a:lstStyle/>
          <a:p>
            <a:pPr indent="0" lvl="0" marL="0" rtl="0" algn="l">
              <a:spcBef>
                <a:spcPts val="1800"/>
              </a:spcBef>
              <a:spcAft>
                <a:spcPts val="0"/>
              </a:spcAft>
              <a:buClr>
                <a:schemeClr val="dk1"/>
              </a:buClr>
              <a:buSzPts val="1100"/>
              <a:buFont typeface="Arial"/>
              <a:buNone/>
            </a:pPr>
            <a:r>
              <a:rPr b="1" lang="en" sz="1700">
                <a:solidFill>
                  <a:srgbClr val="073763"/>
                </a:solidFill>
                <a:latin typeface="Arial"/>
                <a:ea typeface="Arial"/>
                <a:cs typeface="Arial"/>
                <a:sym typeface="Arial"/>
              </a:rPr>
              <a:t>An </a:t>
            </a:r>
            <a:r>
              <a:rPr b="1" lang="en" sz="1700" u="sng">
                <a:solidFill>
                  <a:srgbClr val="073763"/>
                </a:solidFill>
                <a:latin typeface="Arial"/>
                <a:ea typeface="Arial"/>
                <a:cs typeface="Arial"/>
                <a:sym typeface="Arial"/>
              </a:rPr>
              <a:t>effective</a:t>
            </a:r>
            <a:r>
              <a:rPr b="1" lang="en" sz="1700">
                <a:solidFill>
                  <a:srgbClr val="073763"/>
                </a:solidFill>
                <a:latin typeface="Arial"/>
                <a:ea typeface="Arial"/>
                <a:cs typeface="Arial"/>
                <a:sym typeface="Arial"/>
              </a:rPr>
              <a:t>, </a:t>
            </a:r>
            <a:r>
              <a:rPr b="1" lang="en" sz="1700" u="sng">
                <a:solidFill>
                  <a:srgbClr val="073763"/>
                </a:solidFill>
                <a:latin typeface="Arial"/>
                <a:ea typeface="Arial"/>
                <a:cs typeface="Arial"/>
                <a:sym typeface="Arial"/>
              </a:rPr>
              <a:t>scalable</a:t>
            </a:r>
            <a:r>
              <a:rPr b="1" lang="en" sz="1700">
                <a:solidFill>
                  <a:srgbClr val="073763"/>
                </a:solidFill>
                <a:latin typeface="Arial"/>
                <a:ea typeface="Arial"/>
                <a:cs typeface="Arial"/>
                <a:sym typeface="Arial"/>
              </a:rPr>
              <a:t>, and </a:t>
            </a:r>
            <a:r>
              <a:rPr b="1" lang="en" sz="1700" u="sng">
                <a:solidFill>
                  <a:srgbClr val="073763"/>
                </a:solidFill>
                <a:latin typeface="Arial"/>
                <a:ea typeface="Arial"/>
                <a:cs typeface="Arial"/>
                <a:sym typeface="Arial"/>
              </a:rPr>
              <a:t>sustainable</a:t>
            </a:r>
            <a:r>
              <a:rPr b="1" lang="en" sz="1700">
                <a:solidFill>
                  <a:srgbClr val="073763"/>
                </a:solidFill>
                <a:latin typeface="Arial"/>
                <a:ea typeface="Arial"/>
                <a:cs typeface="Arial"/>
                <a:sym typeface="Arial"/>
              </a:rPr>
              <a:t> data science computing infrastructure at Maastricht University</a:t>
            </a:r>
            <a:endParaRPr b="1" sz="1700">
              <a:solidFill>
                <a:srgbClr val="073763"/>
              </a:solidFill>
              <a:latin typeface="Arial"/>
              <a:ea typeface="Arial"/>
              <a:cs typeface="Arial"/>
              <a:sym typeface="Arial"/>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58" name="Google Shape;158;p17"/>
          <p:cNvPicPr preferRelativeResize="0"/>
          <p:nvPr/>
        </p:nvPicPr>
        <p:blipFill>
          <a:blip r:embed="rId3">
            <a:alphaModFix/>
          </a:blip>
          <a:stretch>
            <a:fillRect/>
          </a:stretch>
        </p:blipFill>
        <p:spPr>
          <a:xfrm>
            <a:off x="481350" y="2036625"/>
            <a:ext cx="4137476" cy="2323569"/>
          </a:xfrm>
          <a:prstGeom prst="rect">
            <a:avLst/>
          </a:prstGeom>
          <a:noFill/>
          <a:ln>
            <a:noFill/>
          </a:ln>
        </p:spPr>
      </p:pic>
      <p:pic>
        <p:nvPicPr>
          <p:cNvPr id="159" name="Google Shape;159;p17"/>
          <p:cNvPicPr preferRelativeResize="0"/>
          <p:nvPr/>
        </p:nvPicPr>
        <p:blipFill>
          <a:blip r:embed="rId4">
            <a:alphaModFix/>
          </a:blip>
          <a:stretch>
            <a:fillRect/>
          </a:stretch>
        </p:blipFill>
        <p:spPr>
          <a:xfrm>
            <a:off x="4864775" y="1792675"/>
            <a:ext cx="3274425" cy="3009675"/>
          </a:xfrm>
          <a:prstGeom prst="rect">
            <a:avLst/>
          </a:prstGeom>
          <a:noFill/>
          <a:ln>
            <a:noFill/>
          </a:ln>
        </p:spPr>
      </p:pic>
      <p:sp>
        <p:nvSpPr>
          <p:cNvPr id="160" name="Google Shape;160;p17"/>
          <p:cNvSpPr txBox="1"/>
          <p:nvPr/>
        </p:nvSpPr>
        <p:spPr>
          <a:xfrm>
            <a:off x="80500" y="4509000"/>
            <a:ext cx="8385900" cy="63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i="1" lang="en" sz="1700">
                <a:solidFill>
                  <a:srgbClr val="073763"/>
                </a:solidFill>
              </a:rPr>
              <a:t>initiated in 2018 as a collaboration between the Institute of Data Science and ICTS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111475" y="312450"/>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Vision</a:t>
            </a:r>
            <a:endParaRPr>
              <a:latin typeface="Arial"/>
              <a:ea typeface="Arial"/>
              <a:cs typeface="Arial"/>
              <a:sym typeface="Arial"/>
            </a:endParaRPr>
          </a:p>
        </p:txBody>
      </p:sp>
      <p:sp>
        <p:nvSpPr>
          <p:cNvPr id="166" name="Google Shape;166;p18"/>
          <p:cNvSpPr txBox="1"/>
          <p:nvPr>
            <p:ph idx="1" type="body"/>
          </p:nvPr>
        </p:nvSpPr>
        <p:spPr>
          <a:xfrm>
            <a:off x="739600" y="845000"/>
            <a:ext cx="8207400" cy="981000"/>
          </a:xfrm>
          <a:prstGeom prst="rect">
            <a:avLst/>
          </a:prstGeom>
        </p:spPr>
        <p:txBody>
          <a:bodyPr anchorCtr="0" anchor="t" bIns="34275" lIns="68575" spcFirstLastPara="1" rIns="68575" wrap="square" tIns="34275">
            <a:noAutofit/>
          </a:bodyPr>
          <a:lstStyle/>
          <a:p>
            <a:pPr indent="0" lvl="0" marL="0" rtl="0" algn="l">
              <a:spcBef>
                <a:spcPts val="1800"/>
              </a:spcBef>
              <a:spcAft>
                <a:spcPts val="0"/>
              </a:spcAft>
              <a:buClr>
                <a:schemeClr val="dk1"/>
              </a:buClr>
              <a:buSzPts val="1100"/>
              <a:buFont typeface="Arial"/>
              <a:buNone/>
            </a:pPr>
            <a:r>
              <a:rPr b="1" lang="en" sz="1700">
                <a:solidFill>
                  <a:srgbClr val="073763"/>
                </a:solidFill>
                <a:latin typeface="Arial"/>
                <a:ea typeface="Arial"/>
                <a:cs typeface="Arial"/>
                <a:sym typeface="Arial"/>
              </a:rPr>
              <a:t>An </a:t>
            </a:r>
            <a:r>
              <a:rPr b="1" lang="en" sz="1700" u="sng">
                <a:solidFill>
                  <a:srgbClr val="073763"/>
                </a:solidFill>
                <a:latin typeface="Arial"/>
                <a:ea typeface="Arial"/>
                <a:cs typeface="Arial"/>
                <a:sym typeface="Arial"/>
              </a:rPr>
              <a:t>effective</a:t>
            </a:r>
            <a:r>
              <a:rPr b="1" lang="en" sz="1700">
                <a:solidFill>
                  <a:srgbClr val="073763"/>
                </a:solidFill>
                <a:latin typeface="Arial"/>
                <a:ea typeface="Arial"/>
                <a:cs typeface="Arial"/>
                <a:sym typeface="Arial"/>
              </a:rPr>
              <a:t>, </a:t>
            </a:r>
            <a:r>
              <a:rPr b="1" lang="en" sz="1700" u="sng">
                <a:solidFill>
                  <a:srgbClr val="073763"/>
                </a:solidFill>
                <a:latin typeface="Arial"/>
                <a:ea typeface="Arial"/>
                <a:cs typeface="Arial"/>
                <a:sym typeface="Arial"/>
              </a:rPr>
              <a:t>scalable</a:t>
            </a:r>
            <a:r>
              <a:rPr b="1" lang="en" sz="1700">
                <a:solidFill>
                  <a:srgbClr val="073763"/>
                </a:solidFill>
                <a:latin typeface="Arial"/>
                <a:ea typeface="Arial"/>
                <a:cs typeface="Arial"/>
                <a:sym typeface="Arial"/>
              </a:rPr>
              <a:t>, and </a:t>
            </a:r>
            <a:r>
              <a:rPr b="1" lang="en" sz="1700" u="sng">
                <a:solidFill>
                  <a:srgbClr val="073763"/>
                </a:solidFill>
                <a:latin typeface="Arial"/>
                <a:ea typeface="Arial"/>
                <a:cs typeface="Arial"/>
                <a:sym typeface="Arial"/>
              </a:rPr>
              <a:t>sustainable</a:t>
            </a:r>
            <a:r>
              <a:rPr b="1" lang="en" sz="1700">
                <a:solidFill>
                  <a:srgbClr val="073763"/>
                </a:solidFill>
                <a:latin typeface="Arial"/>
                <a:ea typeface="Arial"/>
                <a:cs typeface="Arial"/>
                <a:sym typeface="Arial"/>
              </a:rPr>
              <a:t> data science computing infrastructure at Maastricht University</a:t>
            </a:r>
            <a:endParaRPr b="1" sz="1700">
              <a:solidFill>
                <a:srgbClr val="073763"/>
              </a:solidFill>
              <a:latin typeface="Arial"/>
              <a:ea typeface="Arial"/>
              <a:cs typeface="Arial"/>
              <a:sym typeface="Arial"/>
            </a:endParaRPr>
          </a:p>
          <a:p>
            <a:pPr indent="0" lvl="0" marL="0" rtl="0" algn="l">
              <a:spcBef>
                <a:spcPts val="1800"/>
              </a:spcBef>
              <a:spcAft>
                <a:spcPts val="0"/>
              </a:spcAft>
              <a:buClr>
                <a:schemeClr val="dk1"/>
              </a:buClr>
              <a:buSzPts val="1100"/>
              <a:buFont typeface="Arial"/>
              <a:buNone/>
            </a:pPr>
            <a:r>
              <a:t/>
            </a:r>
            <a:endParaRPr b="1" sz="1700">
              <a:solidFill>
                <a:srgbClr val="073763"/>
              </a:solidFill>
              <a:latin typeface="Arial"/>
              <a:ea typeface="Arial"/>
              <a:cs typeface="Arial"/>
              <a:sym typeface="Arial"/>
            </a:endParaRPr>
          </a:p>
          <a:p>
            <a:pPr indent="0" lvl="0" marL="0" rtl="0" algn="l">
              <a:spcBef>
                <a:spcPts val="1800"/>
              </a:spcBef>
              <a:spcAft>
                <a:spcPts val="0"/>
              </a:spcAft>
              <a:buClr>
                <a:schemeClr val="dk1"/>
              </a:buClr>
              <a:buSzPts val="1100"/>
              <a:buFont typeface="Arial"/>
              <a:buNone/>
            </a:pPr>
            <a:r>
              <a:t/>
            </a:r>
            <a:endParaRPr b="1" sz="1700">
              <a:solidFill>
                <a:srgbClr val="073763"/>
              </a:solidFill>
              <a:latin typeface="Arial"/>
              <a:ea typeface="Arial"/>
              <a:cs typeface="Arial"/>
              <a:sym typeface="Arial"/>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67" name="Google Shape;167;p18"/>
          <p:cNvPicPr preferRelativeResize="0"/>
          <p:nvPr/>
        </p:nvPicPr>
        <p:blipFill>
          <a:blip r:embed="rId3">
            <a:alphaModFix/>
          </a:blip>
          <a:stretch>
            <a:fillRect/>
          </a:stretch>
        </p:blipFill>
        <p:spPr>
          <a:xfrm>
            <a:off x="7420671" y="3489200"/>
            <a:ext cx="1394925" cy="783375"/>
          </a:xfrm>
          <a:prstGeom prst="rect">
            <a:avLst/>
          </a:prstGeom>
          <a:noFill/>
          <a:ln>
            <a:noFill/>
          </a:ln>
        </p:spPr>
      </p:pic>
      <p:pic>
        <p:nvPicPr>
          <p:cNvPr id="168" name="Google Shape;168;p18"/>
          <p:cNvPicPr preferRelativeResize="0"/>
          <p:nvPr/>
        </p:nvPicPr>
        <p:blipFill>
          <a:blip r:embed="rId4">
            <a:alphaModFix/>
          </a:blip>
          <a:stretch>
            <a:fillRect/>
          </a:stretch>
        </p:blipFill>
        <p:spPr>
          <a:xfrm>
            <a:off x="7362325" y="2121375"/>
            <a:ext cx="1432100" cy="1316300"/>
          </a:xfrm>
          <a:prstGeom prst="rect">
            <a:avLst/>
          </a:prstGeom>
          <a:noFill/>
          <a:ln>
            <a:noFill/>
          </a:ln>
        </p:spPr>
      </p:pic>
      <p:sp>
        <p:nvSpPr>
          <p:cNvPr id="169" name="Google Shape;169;p18"/>
          <p:cNvSpPr txBox="1"/>
          <p:nvPr/>
        </p:nvSpPr>
        <p:spPr>
          <a:xfrm>
            <a:off x="717825" y="1683900"/>
            <a:ext cx="6581400" cy="336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700" u="sng">
                <a:solidFill>
                  <a:srgbClr val="073763"/>
                </a:solidFill>
              </a:rPr>
              <a:t>E</a:t>
            </a:r>
            <a:r>
              <a:rPr b="1" lang="en" sz="1700" u="sng">
                <a:solidFill>
                  <a:srgbClr val="073763"/>
                </a:solidFill>
              </a:rPr>
              <a:t>ffective</a:t>
            </a:r>
            <a:r>
              <a:rPr b="1" lang="en" sz="1700">
                <a:solidFill>
                  <a:srgbClr val="073763"/>
                </a:solidFill>
              </a:rPr>
              <a:t> </a:t>
            </a:r>
            <a:r>
              <a:rPr lang="en" sz="1700">
                <a:solidFill>
                  <a:srgbClr val="073763"/>
                </a:solidFill>
              </a:rPr>
              <a:t>in that DSRI helps you get data science work done with much less administration</a:t>
            </a:r>
            <a:endParaRPr sz="1700">
              <a:solidFill>
                <a:srgbClr val="073763"/>
              </a:solidFill>
            </a:endParaRPr>
          </a:p>
          <a:p>
            <a:pPr indent="0" lvl="0" marL="0" rtl="0" algn="l">
              <a:lnSpc>
                <a:spcPct val="115000"/>
              </a:lnSpc>
              <a:spcBef>
                <a:spcPts val="1800"/>
              </a:spcBef>
              <a:spcAft>
                <a:spcPts val="0"/>
              </a:spcAft>
              <a:buNone/>
            </a:pPr>
            <a:r>
              <a:rPr b="1" lang="en" sz="1700" u="sng">
                <a:solidFill>
                  <a:srgbClr val="073763"/>
                </a:solidFill>
              </a:rPr>
              <a:t>S</a:t>
            </a:r>
            <a:r>
              <a:rPr b="1" lang="en" sz="1700" u="sng">
                <a:solidFill>
                  <a:srgbClr val="073763"/>
                </a:solidFill>
              </a:rPr>
              <a:t>calable</a:t>
            </a:r>
            <a:r>
              <a:rPr b="1" lang="en" sz="1700">
                <a:solidFill>
                  <a:srgbClr val="073763"/>
                </a:solidFill>
              </a:rPr>
              <a:t> </a:t>
            </a:r>
            <a:r>
              <a:rPr lang="en" sz="1700">
                <a:solidFill>
                  <a:srgbClr val="073763"/>
                </a:solidFill>
              </a:rPr>
              <a:t>in both that you can use more resources for your problem, and that we can grow the cluster when needed</a:t>
            </a:r>
            <a:endParaRPr sz="1700">
              <a:solidFill>
                <a:srgbClr val="073763"/>
              </a:solidFill>
            </a:endParaRPr>
          </a:p>
          <a:p>
            <a:pPr indent="0" lvl="0" marL="0" rtl="0" algn="l">
              <a:lnSpc>
                <a:spcPct val="115000"/>
              </a:lnSpc>
              <a:spcBef>
                <a:spcPts val="1800"/>
              </a:spcBef>
              <a:spcAft>
                <a:spcPts val="0"/>
              </a:spcAft>
              <a:buNone/>
            </a:pPr>
            <a:r>
              <a:rPr b="1" lang="en" sz="1700" u="sng">
                <a:solidFill>
                  <a:srgbClr val="073763"/>
                </a:solidFill>
              </a:rPr>
              <a:t>S</a:t>
            </a:r>
            <a:r>
              <a:rPr b="1" lang="en" sz="1700" u="sng">
                <a:solidFill>
                  <a:srgbClr val="073763"/>
                </a:solidFill>
              </a:rPr>
              <a:t>ustainable</a:t>
            </a:r>
            <a:r>
              <a:rPr lang="en" sz="1700">
                <a:solidFill>
                  <a:srgbClr val="073763"/>
                </a:solidFill>
              </a:rPr>
              <a:t> in that it is an infrastructure that is maintained by its community of users along with the UM</a:t>
            </a:r>
            <a:endParaRPr sz="1700">
              <a:solidFill>
                <a:srgbClr val="073763"/>
              </a:solidFill>
            </a:endParaRPr>
          </a:p>
          <a:p>
            <a:pPr indent="0" lvl="0" marL="0" rtl="0" algn="l">
              <a:lnSpc>
                <a:spcPct val="115000"/>
              </a:lnSpc>
              <a:spcBef>
                <a:spcPts val="1800"/>
              </a:spcBef>
              <a:spcAft>
                <a:spcPts val="400"/>
              </a:spcAft>
              <a:buNone/>
            </a:pPr>
            <a:r>
              <a:t/>
            </a:r>
            <a:endParaRPr i="1" sz="1700">
              <a:solidFill>
                <a:srgbClr val="07376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133025" y="300850"/>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Why is DSRI needed?</a:t>
            </a:r>
            <a:endParaRPr>
              <a:latin typeface="Arial"/>
              <a:ea typeface="Arial"/>
              <a:cs typeface="Arial"/>
              <a:sym typeface="Arial"/>
            </a:endParaRPr>
          </a:p>
        </p:txBody>
      </p:sp>
      <p:sp>
        <p:nvSpPr>
          <p:cNvPr id="175" name="Google Shape;175;p19"/>
          <p:cNvSpPr txBox="1"/>
          <p:nvPr>
            <p:ph idx="1" type="body"/>
          </p:nvPr>
        </p:nvSpPr>
        <p:spPr>
          <a:xfrm>
            <a:off x="311700" y="923875"/>
            <a:ext cx="8520600" cy="40443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800"/>
              </a:spcBef>
              <a:spcAft>
                <a:spcPts val="0"/>
              </a:spcAft>
              <a:buClr>
                <a:schemeClr val="dk2"/>
              </a:buClr>
              <a:buSzPts val="1500"/>
              <a:buAutoNum type="arabicPeriod"/>
            </a:pPr>
            <a:r>
              <a:rPr b="1" lang="en" sz="1800">
                <a:solidFill>
                  <a:schemeClr val="dk2"/>
                </a:solidFill>
                <a:latin typeface="Arial"/>
                <a:ea typeface="Arial"/>
                <a:cs typeface="Arial"/>
                <a:sym typeface="Arial"/>
              </a:rPr>
              <a:t>Lack of a shared research computing infrastructure </a:t>
            </a:r>
            <a:r>
              <a:rPr lang="en" sz="1800">
                <a:solidFill>
                  <a:schemeClr val="dk2"/>
                </a:solidFill>
                <a:latin typeface="Arial"/>
                <a:ea typeface="Arial"/>
                <a:cs typeface="Arial"/>
                <a:sym typeface="Arial"/>
              </a:rPr>
              <a:t>has resulted in </a:t>
            </a:r>
            <a:r>
              <a:rPr i="1" lang="en" sz="1800">
                <a:solidFill>
                  <a:schemeClr val="dk2"/>
                </a:solidFill>
                <a:latin typeface="Arial"/>
                <a:ea typeface="Arial"/>
                <a:cs typeface="Arial"/>
                <a:sym typeface="Arial"/>
              </a:rPr>
              <a:t>multiple isolated, incompatible, and independently managed infrastructures </a:t>
            </a:r>
            <a:r>
              <a:rPr lang="en" sz="1800">
                <a:solidFill>
                  <a:schemeClr val="dk2"/>
                </a:solidFill>
                <a:latin typeface="Arial"/>
                <a:ea typeface="Arial"/>
                <a:cs typeface="Arial"/>
                <a:sym typeface="Arial"/>
              </a:rPr>
              <a:t>that have differing policies and patchy compliance to organizational, national and international regulations, that cannot be combined.</a:t>
            </a:r>
            <a:endParaRPr b="1" sz="1800">
              <a:solidFill>
                <a:schemeClr val="dk2"/>
              </a:solidFill>
              <a:latin typeface="Arial"/>
              <a:ea typeface="Arial"/>
              <a:cs typeface="Arial"/>
              <a:sym typeface="Arial"/>
            </a:endParaRPr>
          </a:p>
          <a:p>
            <a:pPr indent="-323850" lvl="0" marL="457200" rtl="0" algn="l">
              <a:lnSpc>
                <a:spcPct val="115000"/>
              </a:lnSpc>
              <a:spcBef>
                <a:spcPts val="0"/>
              </a:spcBef>
              <a:spcAft>
                <a:spcPts val="0"/>
              </a:spcAft>
              <a:buClr>
                <a:schemeClr val="dk2"/>
              </a:buClr>
              <a:buSzPts val="1500"/>
              <a:buAutoNum type="arabicPeriod"/>
            </a:pPr>
            <a:r>
              <a:rPr b="1" lang="en" sz="1800">
                <a:solidFill>
                  <a:schemeClr val="dk2"/>
                </a:solidFill>
                <a:latin typeface="Arial"/>
                <a:ea typeface="Arial"/>
                <a:cs typeface="Arial"/>
                <a:sym typeface="Arial"/>
              </a:rPr>
              <a:t>Researchers should focus on their research</a:t>
            </a:r>
            <a:r>
              <a:rPr lang="en" sz="1800">
                <a:solidFill>
                  <a:schemeClr val="dk2"/>
                </a:solidFill>
                <a:latin typeface="Arial"/>
                <a:ea typeface="Arial"/>
                <a:cs typeface="Arial"/>
                <a:sym typeface="Arial"/>
              </a:rPr>
              <a:t>, instead of being burdened with administrating computational infrastructure</a:t>
            </a:r>
            <a:endParaRPr sz="1800">
              <a:solidFill>
                <a:schemeClr val="dk2"/>
              </a:solidFill>
              <a:latin typeface="Arial"/>
              <a:ea typeface="Arial"/>
              <a:cs typeface="Arial"/>
              <a:sym typeface="Arial"/>
            </a:endParaRPr>
          </a:p>
          <a:p>
            <a:pPr indent="-323850" lvl="0" marL="457200" rtl="0" algn="l">
              <a:lnSpc>
                <a:spcPct val="115000"/>
              </a:lnSpc>
              <a:spcBef>
                <a:spcPts val="0"/>
              </a:spcBef>
              <a:spcAft>
                <a:spcPts val="0"/>
              </a:spcAft>
              <a:buClr>
                <a:schemeClr val="dk2"/>
              </a:buClr>
              <a:buSzPts val="1500"/>
              <a:buAutoNum type="arabicPeriod"/>
            </a:pPr>
            <a:r>
              <a:rPr lang="en" sz="1800">
                <a:solidFill>
                  <a:schemeClr val="dk2"/>
                </a:solidFill>
                <a:latin typeface="Arial"/>
                <a:ea typeface="Arial"/>
                <a:cs typeface="Arial"/>
                <a:sym typeface="Arial"/>
              </a:rPr>
              <a:t>UM wants to make research results </a:t>
            </a:r>
            <a:r>
              <a:rPr b="1" lang="en" sz="1800">
                <a:solidFill>
                  <a:schemeClr val="dk2"/>
                </a:solidFill>
                <a:latin typeface="Arial"/>
                <a:ea typeface="Arial"/>
                <a:cs typeface="Arial"/>
                <a:sym typeface="Arial"/>
              </a:rPr>
              <a:t>FAIR </a:t>
            </a:r>
            <a:r>
              <a:rPr lang="en" sz="1800">
                <a:solidFill>
                  <a:schemeClr val="dk2"/>
                </a:solidFill>
                <a:latin typeface="Arial"/>
                <a:ea typeface="Arial"/>
                <a:cs typeface="Arial"/>
                <a:sym typeface="Arial"/>
              </a:rPr>
              <a:t>- Findable, Accessible, Interoperable, Reusable - a shared infrastructure would foster best practices to help researchers achieve </a:t>
            </a:r>
            <a:r>
              <a:rPr b="1" lang="en" sz="1800">
                <a:solidFill>
                  <a:schemeClr val="dk2"/>
                </a:solidFill>
                <a:latin typeface="Arial"/>
                <a:ea typeface="Arial"/>
                <a:cs typeface="Arial"/>
                <a:sym typeface="Arial"/>
              </a:rPr>
              <a:t>FAIR and reproducible research and workflows</a:t>
            </a:r>
            <a:r>
              <a:rPr lang="en" sz="1800">
                <a:solidFill>
                  <a:schemeClr val="dk2"/>
                </a:solidFill>
                <a:latin typeface="Arial"/>
                <a:ea typeface="Arial"/>
                <a:cs typeface="Arial"/>
                <a:sym typeface="Arial"/>
              </a:rPr>
              <a:t>.</a:t>
            </a:r>
            <a:endParaRPr sz="1800">
              <a:solidFill>
                <a:schemeClr val="dk2"/>
              </a:solidFill>
              <a:latin typeface="Arial"/>
              <a:ea typeface="Arial"/>
              <a:cs typeface="Arial"/>
              <a:sym typeface="Arial"/>
            </a:endParaRPr>
          </a:p>
          <a:p>
            <a:pPr indent="-323850" lvl="0" marL="457200" rtl="0" algn="l">
              <a:lnSpc>
                <a:spcPct val="115000"/>
              </a:lnSpc>
              <a:spcBef>
                <a:spcPts val="0"/>
              </a:spcBef>
              <a:spcAft>
                <a:spcPts val="0"/>
              </a:spcAft>
              <a:buClr>
                <a:schemeClr val="dk2"/>
              </a:buClr>
              <a:buSzPts val="1500"/>
              <a:buAutoNum type="arabicPeriod"/>
            </a:pPr>
            <a:r>
              <a:rPr lang="en" sz="1800">
                <a:solidFill>
                  <a:schemeClr val="dk2"/>
                </a:solidFill>
                <a:latin typeface="Arial"/>
                <a:ea typeface="Arial"/>
                <a:cs typeface="Arial"/>
                <a:sym typeface="Arial"/>
              </a:rPr>
              <a:t>A shared infrastructure will enhance the position of the UM and help </a:t>
            </a:r>
            <a:r>
              <a:rPr b="1" lang="en" sz="1800">
                <a:solidFill>
                  <a:schemeClr val="dk2"/>
                </a:solidFill>
                <a:latin typeface="Arial"/>
                <a:ea typeface="Arial"/>
                <a:cs typeface="Arial"/>
                <a:sym typeface="Arial"/>
              </a:rPr>
              <a:t>attract and retain data science talent</a:t>
            </a:r>
            <a:endParaRPr b="1" sz="1800">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122050" y="314250"/>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Design Objectives</a:t>
            </a:r>
            <a:endParaRPr>
              <a:latin typeface="Arial"/>
              <a:ea typeface="Arial"/>
              <a:cs typeface="Arial"/>
              <a:sym typeface="Arial"/>
            </a:endParaRPr>
          </a:p>
        </p:txBody>
      </p:sp>
      <p:sp>
        <p:nvSpPr>
          <p:cNvPr id="181" name="Google Shape;181;p20"/>
          <p:cNvSpPr txBox="1"/>
          <p:nvPr>
            <p:ph idx="1" type="body"/>
          </p:nvPr>
        </p:nvSpPr>
        <p:spPr>
          <a:xfrm>
            <a:off x="311700" y="923875"/>
            <a:ext cx="8520600" cy="4044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900">
                <a:solidFill>
                  <a:schemeClr val="dk2"/>
                </a:solidFill>
                <a:latin typeface="Arial"/>
                <a:ea typeface="Arial"/>
                <a:cs typeface="Arial"/>
                <a:sym typeface="Arial"/>
              </a:rPr>
              <a:t>An infrastructure that</a:t>
            </a:r>
            <a:endParaRPr sz="1900">
              <a:solidFill>
                <a:schemeClr val="dk2"/>
              </a:solidFill>
              <a:latin typeface="Arial"/>
              <a:ea typeface="Arial"/>
              <a:cs typeface="Arial"/>
              <a:sym typeface="Arial"/>
            </a:endParaRPr>
          </a:p>
          <a:p>
            <a:pPr indent="-330200" lvl="0" marL="457200" rtl="0" algn="l">
              <a:lnSpc>
                <a:spcPct val="150000"/>
              </a:lnSpc>
              <a:spcBef>
                <a:spcPts val="800"/>
              </a:spcBef>
              <a:spcAft>
                <a:spcPts val="0"/>
              </a:spcAft>
              <a:buClr>
                <a:schemeClr val="dk2"/>
              </a:buClr>
              <a:buSzPts val="1600"/>
              <a:buChar char="●"/>
            </a:pPr>
            <a:r>
              <a:rPr b="1" lang="en" sz="1900">
                <a:solidFill>
                  <a:schemeClr val="dk2"/>
                </a:solidFill>
                <a:latin typeface="Arial"/>
                <a:ea typeface="Arial"/>
                <a:cs typeface="Arial"/>
                <a:sym typeface="Arial"/>
              </a:rPr>
              <a:t>Facilitates large scale data analysis</a:t>
            </a:r>
            <a:r>
              <a:rPr lang="en" sz="1900">
                <a:solidFill>
                  <a:schemeClr val="dk2"/>
                </a:solidFill>
                <a:latin typeface="Arial"/>
                <a:ea typeface="Arial"/>
                <a:cs typeface="Arial"/>
                <a:sym typeface="Arial"/>
              </a:rPr>
              <a:t> using big data technologies using both CPU + GPU computing</a:t>
            </a:r>
            <a:endParaRPr sz="1900">
              <a:solidFill>
                <a:schemeClr val="dk2"/>
              </a:solidFill>
              <a:latin typeface="Arial"/>
              <a:ea typeface="Arial"/>
              <a:cs typeface="Arial"/>
              <a:sym typeface="Arial"/>
            </a:endParaRPr>
          </a:p>
          <a:p>
            <a:pPr indent="-330200" lvl="0" marL="457200" rtl="0" algn="l">
              <a:lnSpc>
                <a:spcPct val="150000"/>
              </a:lnSpc>
              <a:spcBef>
                <a:spcPts val="0"/>
              </a:spcBef>
              <a:spcAft>
                <a:spcPts val="0"/>
              </a:spcAft>
              <a:buClr>
                <a:schemeClr val="dk2"/>
              </a:buClr>
              <a:buSzPts val="1600"/>
              <a:buFont typeface="Arial"/>
              <a:buChar char="●"/>
            </a:pPr>
            <a:r>
              <a:rPr lang="en" sz="1900">
                <a:solidFill>
                  <a:schemeClr val="dk2"/>
                </a:solidFill>
                <a:latin typeface="Arial"/>
                <a:ea typeface="Arial"/>
                <a:cs typeface="Arial"/>
                <a:sym typeface="Arial"/>
              </a:rPr>
              <a:t>Reduces administrative overhead with self-administrative user interfaces</a:t>
            </a:r>
            <a:endParaRPr b="1" sz="1900">
              <a:solidFill>
                <a:schemeClr val="dk2"/>
              </a:solidFill>
              <a:latin typeface="Arial"/>
              <a:ea typeface="Arial"/>
              <a:cs typeface="Arial"/>
              <a:sym typeface="Arial"/>
            </a:endParaRPr>
          </a:p>
          <a:p>
            <a:pPr indent="-330200" lvl="0" marL="457200" rtl="0" algn="l">
              <a:lnSpc>
                <a:spcPct val="150000"/>
              </a:lnSpc>
              <a:spcBef>
                <a:spcPts val="0"/>
              </a:spcBef>
              <a:spcAft>
                <a:spcPts val="0"/>
              </a:spcAft>
              <a:buClr>
                <a:schemeClr val="dk2"/>
              </a:buClr>
              <a:buSzPts val="1600"/>
              <a:buChar char="●"/>
            </a:pPr>
            <a:r>
              <a:rPr lang="en" sz="1900">
                <a:solidFill>
                  <a:schemeClr val="dk2"/>
                </a:solidFill>
                <a:latin typeface="Arial"/>
                <a:ea typeface="Arial"/>
                <a:cs typeface="Arial"/>
                <a:sym typeface="Arial"/>
              </a:rPr>
              <a:t>Enables </a:t>
            </a:r>
            <a:r>
              <a:rPr b="1" lang="en" sz="1900">
                <a:solidFill>
                  <a:schemeClr val="dk2"/>
                </a:solidFill>
                <a:latin typeface="Arial"/>
                <a:ea typeface="Arial"/>
                <a:cs typeface="Arial"/>
                <a:sym typeface="Arial"/>
              </a:rPr>
              <a:t>component deployment via containers</a:t>
            </a:r>
            <a:r>
              <a:rPr lang="en" sz="1900">
                <a:solidFill>
                  <a:schemeClr val="dk2"/>
                </a:solidFill>
                <a:latin typeface="Arial"/>
                <a:ea typeface="Arial"/>
                <a:cs typeface="Arial"/>
                <a:sym typeface="Arial"/>
              </a:rPr>
              <a:t> (Docker)</a:t>
            </a:r>
            <a:endParaRPr sz="1900">
              <a:solidFill>
                <a:schemeClr val="dk2"/>
              </a:solidFill>
              <a:latin typeface="Arial"/>
              <a:ea typeface="Arial"/>
              <a:cs typeface="Arial"/>
              <a:sym typeface="Arial"/>
            </a:endParaRPr>
          </a:p>
          <a:p>
            <a:pPr indent="-330200" lvl="0" marL="457200" rtl="0" algn="l">
              <a:lnSpc>
                <a:spcPct val="150000"/>
              </a:lnSpc>
              <a:spcBef>
                <a:spcPts val="0"/>
              </a:spcBef>
              <a:spcAft>
                <a:spcPts val="0"/>
              </a:spcAft>
              <a:buClr>
                <a:schemeClr val="dk2"/>
              </a:buClr>
              <a:buSzPts val="1600"/>
              <a:buChar char="●"/>
            </a:pPr>
            <a:r>
              <a:rPr lang="en" sz="1900">
                <a:solidFill>
                  <a:schemeClr val="dk2"/>
                </a:solidFill>
                <a:latin typeface="Arial"/>
                <a:ea typeface="Arial"/>
                <a:cs typeface="Arial"/>
                <a:sym typeface="Arial"/>
              </a:rPr>
              <a:t>Enables </a:t>
            </a:r>
            <a:r>
              <a:rPr b="1" lang="en" sz="1900">
                <a:solidFill>
                  <a:schemeClr val="dk2"/>
                </a:solidFill>
                <a:latin typeface="Arial"/>
                <a:ea typeface="Arial"/>
                <a:cs typeface="Arial"/>
                <a:sym typeface="Arial"/>
              </a:rPr>
              <a:t>data sharing</a:t>
            </a:r>
            <a:r>
              <a:rPr lang="en" sz="1900">
                <a:solidFill>
                  <a:schemeClr val="dk2"/>
                </a:solidFill>
                <a:latin typeface="Arial"/>
                <a:ea typeface="Arial"/>
                <a:cs typeface="Arial"/>
                <a:sym typeface="Arial"/>
              </a:rPr>
              <a:t> via a flexible and shared storage solution </a:t>
            </a:r>
            <a:endParaRPr sz="1900">
              <a:solidFill>
                <a:schemeClr val="dk2"/>
              </a:solidFill>
              <a:latin typeface="Arial"/>
              <a:ea typeface="Arial"/>
              <a:cs typeface="Arial"/>
              <a:sym typeface="Arial"/>
            </a:endParaRPr>
          </a:p>
          <a:p>
            <a:pPr indent="-330200" lvl="0" marL="457200" rtl="0" algn="l">
              <a:lnSpc>
                <a:spcPct val="150000"/>
              </a:lnSpc>
              <a:spcBef>
                <a:spcPts val="0"/>
              </a:spcBef>
              <a:spcAft>
                <a:spcPts val="0"/>
              </a:spcAft>
              <a:buClr>
                <a:schemeClr val="dk2"/>
              </a:buClr>
              <a:buSzPts val="1600"/>
              <a:buChar char="●"/>
            </a:pPr>
            <a:r>
              <a:rPr lang="en" sz="1900">
                <a:solidFill>
                  <a:schemeClr val="dk2"/>
                </a:solidFill>
                <a:latin typeface="Arial"/>
                <a:ea typeface="Arial"/>
                <a:cs typeface="Arial"/>
                <a:sym typeface="Arial"/>
              </a:rPr>
              <a:t>Is </a:t>
            </a:r>
            <a:r>
              <a:rPr b="1" lang="en" sz="1900">
                <a:solidFill>
                  <a:schemeClr val="dk2"/>
                </a:solidFill>
                <a:latin typeface="Arial"/>
                <a:ea typeface="Arial"/>
                <a:cs typeface="Arial"/>
                <a:sym typeface="Arial"/>
              </a:rPr>
              <a:t>scalable and fault-tolerant </a:t>
            </a:r>
            <a:r>
              <a:rPr lang="en" sz="1900">
                <a:solidFill>
                  <a:schemeClr val="dk2"/>
                </a:solidFill>
                <a:latin typeface="Arial"/>
                <a:ea typeface="Arial"/>
                <a:cs typeface="Arial"/>
                <a:sym typeface="Arial"/>
              </a:rPr>
              <a:t>by combining global monitoring with auto-migration</a:t>
            </a:r>
            <a:endParaRPr sz="1900">
              <a:solidFill>
                <a:schemeClr val="dk2"/>
              </a:solidFill>
              <a:latin typeface="Arial"/>
              <a:ea typeface="Arial"/>
              <a:cs typeface="Arial"/>
              <a:sym typeface="Arial"/>
            </a:endParaRPr>
          </a:p>
          <a:p>
            <a:pPr indent="0" lvl="0" marL="0" rtl="0" algn="l">
              <a:spcBef>
                <a:spcPts val="800"/>
              </a:spcBef>
              <a:spcAft>
                <a:spcPts val="0"/>
              </a:spcAft>
              <a:buNone/>
            </a:pPr>
            <a:r>
              <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138375" y="290125"/>
            <a:ext cx="76575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An Orchestrated Solution</a:t>
            </a:r>
            <a:endParaRPr>
              <a:latin typeface="Arial"/>
              <a:ea typeface="Arial"/>
              <a:cs typeface="Arial"/>
              <a:sym typeface="Arial"/>
            </a:endParaRPr>
          </a:p>
        </p:txBody>
      </p:sp>
      <p:sp>
        <p:nvSpPr>
          <p:cNvPr id="187" name="Google Shape;187;p21"/>
          <p:cNvSpPr txBox="1"/>
          <p:nvPr>
            <p:ph idx="1" type="body"/>
          </p:nvPr>
        </p:nvSpPr>
        <p:spPr>
          <a:xfrm>
            <a:off x="311700" y="1152475"/>
            <a:ext cx="3783000" cy="3879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solidFill>
                  <a:schemeClr val="dk2"/>
                </a:solidFill>
                <a:latin typeface="Arial"/>
                <a:ea typeface="Arial"/>
                <a:cs typeface="Arial"/>
                <a:sym typeface="Arial"/>
              </a:rPr>
              <a:t>Automated configuration, coordination, and management of DSRI</a:t>
            </a:r>
            <a:endParaRPr sz="1800">
              <a:solidFill>
                <a:schemeClr val="dk2"/>
              </a:solidFill>
              <a:latin typeface="Arial"/>
              <a:ea typeface="Arial"/>
              <a:cs typeface="Arial"/>
              <a:sym typeface="Arial"/>
            </a:endParaRPr>
          </a:p>
          <a:p>
            <a:pPr indent="0" lvl="0" marL="0" rtl="0" algn="l">
              <a:spcBef>
                <a:spcPts val="800"/>
              </a:spcBef>
              <a:spcAft>
                <a:spcPts val="0"/>
              </a:spcAft>
              <a:buNone/>
            </a:pPr>
            <a:r>
              <a:rPr lang="en" sz="1800">
                <a:solidFill>
                  <a:schemeClr val="dk2"/>
                </a:solidFill>
                <a:latin typeface="Arial"/>
                <a:ea typeface="Arial"/>
                <a:cs typeface="Arial"/>
                <a:sym typeface="Arial"/>
              </a:rPr>
              <a:t>Orchestration using OpenShift and Kubernetes</a:t>
            </a:r>
            <a:endParaRPr sz="1800">
              <a:solidFill>
                <a:schemeClr val="dk2"/>
              </a:solidFill>
              <a:latin typeface="Arial"/>
              <a:ea typeface="Arial"/>
              <a:cs typeface="Arial"/>
              <a:sym typeface="Arial"/>
            </a:endParaRPr>
          </a:p>
          <a:p>
            <a:pPr indent="0" lvl="0" marL="0" rtl="0" algn="l">
              <a:spcBef>
                <a:spcPts val="800"/>
              </a:spcBef>
              <a:spcAft>
                <a:spcPts val="0"/>
              </a:spcAft>
              <a:buNone/>
            </a:pPr>
            <a:r>
              <a:rPr lang="en" sz="1800">
                <a:solidFill>
                  <a:schemeClr val="dk2"/>
                </a:solidFill>
                <a:latin typeface="Arial"/>
                <a:ea typeface="Arial"/>
                <a:cs typeface="Arial"/>
                <a:sym typeface="Arial"/>
              </a:rPr>
              <a:t>MAPR platform is used as Hadoop compatible storage</a:t>
            </a:r>
            <a:endParaRPr sz="1800">
              <a:solidFill>
                <a:schemeClr val="dk2"/>
              </a:solidFill>
              <a:latin typeface="Arial"/>
              <a:ea typeface="Arial"/>
              <a:cs typeface="Arial"/>
              <a:sym typeface="Arial"/>
            </a:endParaRPr>
          </a:p>
          <a:p>
            <a:pPr indent="0" lvl="0" marL="0" rtl="0" algn="l">
              <a:spcBef>
                <a:spcPts val="800"/>
              </a:spcBef>
              <a:spcAft>
                <a:spcPts val="0"/>
              </a:spcAft>
              <a:buNone/>
            </a:pPr>
            <a:r>
              <a:rPr lang="en" sz="1800">
                <a:solidFill>
                  <a:schemeClr val="dk2"/>
                </a:solidFill>
                <a:latin typeface="Arial"/>
                <a:ea typeface="Arial"/>
                <a:cs typeface="Arial"/>
                <a:sym typeface="Arial"/>
              </a:rPr>
              <a:t>Runs Docker-based containers</a:t>
            </a:r>
            <a:endParaRPr sz="1800">
              <a:solidFill>
                <a:schemeClr val="dk2"/>
              </a:solidFill>
              <a:latin typeface="Arial"/>
              <a:ea typeface="Arial"/>
              <a:cs typeface="Arial"/>
              <a:sym typeface="Arial"/>
            </a:endParaRPr>
          </a:p>
          <a:p>
            <a:pPr indent="0" lvl="0" marL="0" rtl="0" algn="l">
              <a:spcBef>
                <a:spcPts val="800"/>
              </a:spcBef>
              <a:spcAft>
                <a:spcPts val="0"/>
              </a:spcAft>
              <a:buNone/>
            </a:pPr>
            <a:r>
              <a:t/>
            </a:r>
            <a:endParaRPr sz="1500">
              <a:latin typeface="Arial"/>
              <a:ea typeface="Arial"/>
              <a:cs typeface="Arial"/>
              <a:sym typeface="Arial"/>
            </a:endParaRPr>
          </a:p>
        </p:txBody>
      </p:sp>
      <p:pic>
        <p:nvPicPr>
          <p:cNvPr id="188" name="Google Shape;188;p21"/>
          <p:cNvPicPr preferRelativeResize="0"/>
          <p:nvPr/>
        </p:nvPicPr>
        <p:blipFill rotWithShape="1">
          <a:blip r:embed="rId3">
            <a:alphaModFix/>
          </a:blip>
          <a:srcRect b="12441" l="0" r="15247" t="15010"/>
          <a:stretch/>
        </p:blipFill>
        <p:spPr>
          <a:xfrm>
            <a:off x="4401875" y="1152475"/>
            <a:ext cx="4446352" cy="245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066700" y="323200"/>
            <a:ext cx="69030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solidFill>
                  <a:schemeClr val="dk2"/>
                </a:solidFill>
              </a:rPr>
              <a:t>Containers have exactly what is needed to deploy an application</a:t>
            </a:r>
            <a:endParaRPr sz="2600">
              <a:latin typeface="Arial"/>
              <a:ea typeface="Arial"/>
              <a:cs typeface="Arial"/>
              <a:sym typeface="Arial"/>
            </a:endParaRPr>
          </a:p>
        </p:txBody>
      </p:sp>
      <p:pic>
        <p:nvPicPr>
          <p:cNvPr id="194" name="Google Shape;194;p22"/>
          <p:cNvPicPr preferRelativeResize="0"/>
          <p:nvPr/>
        </p:nvPicPr>
        <p:blipFill>
          <a:blip r:embed="rId3">
            <a:alphaModFix/>
          </a:blip>
          <a:stretch>
            <a:fillRect/>
          </a:stretch>
        </p:blipFill>
        <p:spPr>
          <a:xfrm>
            <a:off x="282050" y="1830175"/>
            <a:ext cx="4241074" cy="2134375"/>
          </a:xfrm>
          <a:prstGeom prst="rect">
            <a:avLst/>
          </a:prstGeom>
          <a:noFill/>
          <a:ln>
            <a:noFill/>
          </a:ln>
        </p:spPr>
      </p:pic>
      <p:sp>
        <p:nvSpPr>
          <p:cNvPr id="195" name="Google Shape;195;p22"/>
          <p:cNvSpPr txBox="1"/>
          <p:nvPr>
            <p:ph idx="2" type="body"/>
          </p:nvPr>
        </p:nvSpPr>
        <p:spPr>
          <a:xfrm>
            <a:off x="4572000" y="1526525"/>
            <a:ext cx="4260300" cy="34314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Clr>
                <a:schemeClr val="dk2"/>
              </a:buClr>
              <a:buSzPts val="1500"/>
              <a:buFont typeface="Arial"/>
              <a:buChar char="●"/>
            </a:pPr>
            <a:r>
              <a:rPr lang="en" sz="1500">
                <a:solidFill>
                  <a:schemeClr val="dk2"/>
                </a:solidFill>
                <a:latin typeface="Arial"/>
                <a:ea typeface="Arial"/>
                <a:cs typeface="Arial"/>
                <a:sym typeface="Arial"/>
              </a:rPr>
              <a:t>Applications are prepared with everything that is required to successfully deploy them </a:t>
            </a:r>
            <a:r>
              <a:rPr i="1" lang="en" sz="1500" u="sng">
                <a:solidFill>
                  <a:schemeClr val="dk2"/>
                </a:solidFill>
                <a:latin typeface="Arial"/>
                <a:ea typeface="Arial"/>
                <a:cs typeface="Arial"/>
                <a:sym typeface="Arial"/>
              </a:rPr>
              <a:t>elsewhere</a:t>
            </a:r>
            <a:endParaRPr i="1" sz="1500" u="sng">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Char char="●"/>
            </a:pPr>
            <a:r>
              <a:rPr lang="en" sz="1500">
                <a:solidFill>
                  <a:schemeClr val="dk2"/>
                </a:solidFill>
                <a:latin typeface="Arial"/>
                <a:ea typeface="Arial"/>
                <a:cs typeface="Arial"/>
                <a:sym typeface="Arial"/>
              </a:rPr>
              <a:t>Cloud and OS portability: runs on Ubuntu, RHEL, on-premises, and in major public clouds</a:t>
            </a:r>
            <a:endParaRPr sz="15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Char char="●"/>
            </a:pPr>
            <a:r>
              <a:rPr lang="en" sz="1500">
                <a:solidFill>
                  <a:schemeClr val="dk2"/>
                </a:solidFill>
                <a:latin typeface="Arial"/>
                <a:ea typeface="Arial"/>
                <a:cs typeface="Arial"/>
                <a:sym typeface="Arial"/>
              </a:rPr>
              <a:t>Higher efficiency in using underlying compute resources through load balancing and scaleout</a:t>
            </a:r>
            <a:endParaRPr sz="15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Char char="●"/>
            </a:pPr>
            <a:r>
              <a:rPr lang="en" sz="1500">
                <a:solidFill>
                  <a:schemeClr val="dk2"/>
                </a:solidFill>
                <a:latin typeface="Arial"/>
                <a:ea typeface="Arial"/>
                <a:cs typeface="Arial"/>
                <a:sym typeface="Arial"/>
              </a:rPr>
              <a:t>Protect underlying systems from application specific exploits</a:t>
            </a:r>
            <a:endParaRPr sz="15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Char char="●"/>
            </a:pPr>
            <a:r>
              <a:rPr lang="en" sz="1500">
                <a:solidFill>
                  <a:schemeClr val="dk2"/>
                </a:solidFill>
                <a:latin typeface="Arial"/>
                <a:ea typeface="Arial"/>
                <a:cs typeface="Arial"/>
                <a:sym typeface="Arial"/>
              </a:rPr>
              <a:t>Easy for users to find and redeploy specific apps for their own use</a:t>
            </a:r>
            <a:endParaRPr sz="1500">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Custom 1">
      <a:dk1>
        <a:srgbClr val="063D67"/>
      </a:dk1>
      <a:lt1>
        <a:srgbClr val="FFFFFF"/>
      </a:lt1>
      <a:dk2>
        <a:srgbClr val="063D67"/>
      </a:dk2>
      <a:lt2>
        <a:srgbClr val="EBEBEB"/>
      </a:lt2>
      <a:accent1>
        <a:srgbClr val="EF7A24"/>
      </a:accent1>
      <a:accent2>
        <a:srgbClr val="E6C133"/>
      </a:accent2>
      <a:accent3>
        <a:srgbClr val="ACD433"/>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